
<file path=[Content_Types].xml><?xml version="1.0" encoding="utf-8"?>
<Types xmlns="http://schemas.openxmlformats.org/package/2006/content-types">
  <Default Extension="bmp" ContentType="image/bmp"/>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revisionInfo.xml" ContentType="application/vnd.ms-powerpoint.revisioninfo+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8" r:id="rId16"/>
    <p:sldId id="269" r:id="rId17"/>
    <p:sldId id="27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6C3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7D44A0-D14E-46B2-A15F-82AE4343D7E1}" v="339" dt="2021-08-25T17:23:35.8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03FCE02C-6EC6-4E09-BC2C-9FDED4DE236E}" type="datetimeFigureOut">
              <a:rPr lang="en-US" dirty="0"/>
              <a:t>8/25/2021</a:t>
            </a:fld>
            <a:endParaRPr lang="en-US"/>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4FAB73BC-B049-4115-A692-8D63A059BFB8}"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tx2"/>
                </a:solidFill>
              </a:defRPr>
            </a:lvl1pPr>
          </a:lstStyle>
          <a:p>
            <a:fld id="{FB075A7A-4A9A-410F-B848-AB998ACC9419}" type="datetimeFigureOut">
              <a:rPr lang="en-US" dirty="0"/>
              <a:pPr/>
              <a:t>8/25/2021</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tx2"/>
                </a:solidFill>
              </a:defRPr>
            </a:lvl1pPr>
          </a:lstStyle>
          <a:p>
            <a:fld id="{AA5F3E88-2D66-4D17-B0FA-EA13CB20B2FF}" type="datetimeFigureOut">
              <a:rPr lang="en-US" dirty="0"/>
              <a:pPr/>
              <a:t>8/25/2021</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tx2"/>
                </a:solidFill>
              </a:defRPr>
            </a:lvl1pPr>
          </a:lstStyle>
          <a:p>
            <a:fld id="{4D8F36E1-9596-4E98-8786-4A17C5D29C65}" type="datetimeFigureOut">
              <a:rPr lang="en-US" dirty="0"/>
              <a:pPr/>
              <a:t>8/25/2021</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EE4D1A55-63BC-4BA2-9538-7DDEADA10621}" type="datetimeFigureOut">
              <a:rPr lang="en-US" dirty="0"/>
              <a:t>8/25/2021</a:t>
            </a:fld>
            <a:endParaRPr lang="en-US"/>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4FAB73BC-B049-4115-A692-8D63A059BFB8}"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solidFill>
                  <a:schemeClr val="tx2"/>
                </a:solidFill>
              </a:defRPr>
            </a:lvl1pPr>
          </a:lstStyle>
          <a:p>
            <a:fld id="{66D01ABB-8821-4BF5-97A9-E1A66ACAEAA9}" type="datetimeFigureOut">
              <a:rPr lang="en-US" dirty="0"/>
              <a:pPr/>
              <a:t>8/25/2021</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solidFill>
                  <a:schemeClr val="tx2"/>
                </a:solidFill>
              </a:defRPr>
            </a:lvl1pPr>
          </a:lstStyle>
          <a:p>
            <a:fld id="{20C37B1C-D4A1-4A4F-A470-80868146AFC5}" type="datetimeFigureOut">
              <a:rPr lang="en-US" dirty="0"/>
              <a:pPr/>
              <a:t>8/25/2021</a:t>
            </a:fld>
            <a:endParaRPr lang="en-US"/>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tx2"/>
                </a:solidFill>
              </a:defRPr>
            </a:lvl1pPr>
          </a:lstStyle>
          <a:p>
            <a:fld id="{6D31D1B9-F39E-471E-80A9-595CAA5664AD}" type="datetimeFigureOut">
              <a:rPr lang="en-US" dirty="0"/>
              <a:pPr/>
              <a:t>8/25/2021</a:t>
            </a:fld>
            <a:endParaRPr lang="en-US"/>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33FCEABC-E2B9-4606-A74F-CB06AF596887}" type="datetimeFigureOut">
              <a:rPr lang="en-US" dirty="0"/>
              <a:pPr/>
              <a:t>8/25/2021</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FA8850A0-01A3-4F4E-AA52-F716A9BFD4EB}" type="datetimeFigureOut">
              <a:rPr lang="en-US" dirty="0"/>
              <a:pPr/>
              <a:t>8/25/2021</a:t>
            </a:fld>
            <a:endParaRPr lang="en-US"/>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4FAB73BC-B049-4115-A692-8D63A059BFB8}" type="slidenum">
              <a:rPr lang="en-US" dirty="0"/>
              <a:pPr/>
              <a:t>‹#›</a:t>
            </a:fld>
            <a:endParaRPr lang="en-US"/>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E5811CCA-BB49-46C7-A0E2-F42339750F9A}" type="datetimeFigureOut">
              <a:rPr lang="en-US" dirty="0"/>
              <a:t>8/25/2021</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17205CAA-4E5A-4223-BD55-C5D2841AC9EF}" type="datetimeFigureOut">
              <a:rPr lang="en-US" dirty="0"/>
              <a:t>8/25/2021</a:t>
            </a:fld>
            <a:endParaRPr lang="en-US"/>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4FAB73BC-B049-4115-A692-8D63A059BFB8}" type="slidenum">
              <a:rPr lang="en-US" dirty="0"/>
              <a:pPr/>
              <a:t>‹#›</a:t>
            </a:fld>
            <a:endParaRPr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bmp"/><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bmp"/><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bmp"/><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bmp"/><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bmp"/><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lert fox partially hidden by a bush">
            <a:extLst>
              <a:ext uri="{FF2B5EF4-FFF2-40B4-BE49-F238E27FC236}">
                <a16:creationId xmlns:a16="http://schemas.microsoft.com/office/drawing/2014/main" id="{5BCE5391-7CCC-4983-8FDB-939E4AA085E6}"/>
              </a:ext>
            </a:extLst>
          </p:cNvPr>
          <p:cNvPicPr>
            <a:picLocks noChangeAspect="1"/>
          </p:cNvPicPr>
          <p:nvPr/>
        </p:nvPicPr>
        <p:blipFill rotWithShape="1">
          <a:blip r:embed="rId2">
            <a:alphaModFix amt="45000"/>
          </a:blip>
          <a:srcRect b="15730"/>
          <a:stretch/>
        </p:blipFill>
        <p:spPr>
          <a:xfrm>
            <a:off x="20" y="-11279"/>
            <a:ext cx="12191980" cy="6857990"/>
          </a:xfrm>
          <a:prstGeom prst="rect">
            <a:avLst/>
          </a:prstGeom>
        </p:spPr>
      </p:pic>
      <p:sp>
        <p:nvSpPr>
          <p:cNvPr id="27" name="Rectangle 26">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6350" cap="sq" cmpd="sng" algn="ctr">
            <a:solidFill>
              <a:schemeClr val="tx1">
                <a:lumMod val="75000"/>
                <a:lumOff val="25000"/>
              </a:schemeClr>
            </a:solidFill>
            <a:prstDash val="solid"/>
            <a:miter lim="800000"/>
          </a:ln>
          <a:effectLst>
            <a:outerShdw blurRad="50800" algn="ctr" rotWithShape="0">
              <a:prstClr val="black">
                <a:alpha val="66000"/>
              </a:prstClr>
            </a:outerShdw>
            <a:softEdge rad="0"/>
          </a:effectLst>
        </p:spPr>
      </p:sp>
      <p:sp>
        <p:nvSpPr>
          <p:cNvPr id="2" name="Title 1">
            <a:extLst>
              <a:ext uri="{FF2B5EF4-FFF2-40B4-BE49-F238E27FC236}">
                <a16:creationId xmlns:a16="http://schemas.microsoft.com/office/drawing/2014/main" id="{6DCB7715-4AF1-417C-B22D-9204E987D4DD}"/>
              </a:ext>
            </a:extLst>
          </p:cNvPr>
          <p:cNvSpPr>
            <a:spLocks noGrp="1"/>
          </p:cNvSpPr>
          <p:nvPr>
            <p:ph type="ctrTitle"/>
          </p:nvPr>
        </p:nvSpPr>
        <p:spPr>
          <a:xfrm>
            <a:off x="1561708" y="2091263"/>
            <a:ext cx="9068586" cy="2461504"/>
          </a:xfrm>
        </p:spPr>
        <p:txBody>
          <a:bodyPr>
            <a:normAutofit/>
          </a:bodyPr>
          <a:lstStyle/>
          <a:p>
            <a:r>
              <a:rPr lang="en-US"/>
              <a:t>Open house</a:t>
            </a:r>
          </a:p>
        </p:txBody>
      </p:sp>
      <p:sp>
        <p:nvSpPr>
          <p:cNvPr id="3" name="Subtitle 2">
            <a:extLst>
              <a:ext uri="{FF2B5EF4-FFF2-40B4-BE49-F238E27FC236}">
                <a16:creationId xmlns:a16="http://schemas.microsoft.com/office/drawing/2014/main" id="{675384A0-BBDA-4F1E-8D89-CEFCC9C73A64}"/>
              </a:ext>
            </a:extLst>
          </p:cNvPr>
          <p:cNvSpPr>
            <a:spLocks noGrp="1"/>
          </p:cNvSpPr>
          <p:nvPr>
            <p:ph type="subTitle" idx="1"/>
          </p:nvPr>
        </p:nvSpPr>
        <p:spPr>
          <a:xfrm>
            <a:off x="1561708" y="4623127"/>
            <a:ext cx="9070848" cy="457201"/>
          </a:xfrm>
        </p:spPr>
        <p:txBody>
          <a:bodyPr>
            <a:noAutofit/>
          </a:bodyPr>
          <a:lstStyle/>
          <a:p>
            <a:pPr>
              <a:lnSpc>
                <a:spcPct val="90000"/>
              </a:lnSpc>
              <a:spcAft>
                <a:spcPts val="600"/>
              </a:spcAft>
            </a:pPr>
            <a:r>
              <a:rPr lang="en-US" sz="2400"/>
              <a:t>Welcome to 1</a:t>
            </a:r>
            <a:r>
              <a:rPr lang="en-US" sz="2400" baseline="30000"/>
              <a:t>st</a:t>
            </a:r>
            <a:r>
              <a:rPr lang="en-US" sz="2400"/>
              <a:t> Grade!</a:t>
            </a:r>
          </a:p>
          <a:p>
            <a:pPr>
              <a:lnSpc>
                <a:spcPct val="90000"/>
              </a:lnSpc>
              <a:spcAft>
                <a:spcPts val="600"/>
              </a:spcAft>
            </a:pPr>
            <a:r>
              <a:rPr lang="en-US" sz="2400"/>
              <a:t>Mrs. Christina Smith </a:t>
            </a:r>
          </a:p>
        </p:txBody>
      </p:sp>
      <p:sp>
        <p:nvSpPr>
          <p:cNvPr id="29" name="Rectangle 28">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8915731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5962">
        <p159:morph option="byObject"/>
      </p:transition>
    </mc:Choice>
    <mc:Fallback xmlns="">
      <p:transition spd="slow" advTm="15962">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77F478D-A773-43B4-80DF-A229B5A0FB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a16="http://schemas.microsoft.com/office/drawing/2014/main" id="{F34668B3-D82D-4011-810E-1D47D3FC0C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40" name="Rectangle 39">
            <a:extLst>
              <a:ext uri="{FF2B5EF4-FFF2-40B4-BE49-F238E27FC236}">
                <a16:creationId xmlns:a16="http://schemas.microsoft.com/office/drawing/2014/main" id="{CF756813-AFA6-4588-BE17-2C5032F07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solidFill>
            <a:schemeClr val="bg2"/>
          </a:solidFill>
          <a:ln w="9525" cap="sq" cmpd="sng" algn="ctr">
            <a:noFill/>
            <a:prstDash val="solid"/>
            <a:miter lim="800000"/>
          </a:ln>
          <a:effectLst/>
        </p:spPr>
      </p:sp>
      <p:sp>
        <p:nvSpPr>
          <p:cNvPr id="42" name="Rectangle 41">
            <a:extLst>
              <a:ext uri="{FF2B5EF4-FFF2-40B4-BE49-F238E27FC236}">
                <a16:creationId xmlns:a16="http://schemas.microsoft.com/office/drawing/2014/main" id="{BE1F3C65-2218-406A-8F6B-425015920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4" name="Group 43">
            <a:extLst>
              <a:ext uri="{FF2B5EF4-FFF2-40B4-BE49-F238E27FC236}">
                <a16:creationId xmlns:a16="http://schemas.microsoft.com/office/drawing/2014/main" id="{FEADC416-2CB9-42D8-B647-6B83826E2B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45" name="Straight Connector 44">
              <a:extLst>
                <a:ext uri="{FF2B5EF4-FFF2-40B4-BE49-F238E27FC236}">
                  <a16:creationId xmlns:a16="http://schemas.microsoft.com/office/drawing/2014/main" id="{E3244EEC-028E-41B0-918C-0041853573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08BE727-A9F7-4F6A-AB25-6100EC5817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5DB03F5-6EDF-4104-A2F1-4C7F5AA1FF9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useBgFill="1">
        <p:nvSpPr>
          <p:cNvPr id="49" name="Rectangle 48">
            <a:extLst>
              <a:ext uri="{FF2B5EF4-FFF2-40B4-BE49-F238E27FC236}">
                <a16:creationId xmlns:a16="http://schemas.microsoft.com/office/drawing/2014/main" id="{B0AC20C3-8B7B-4C86-B2F1-2ED359F0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EBFA017-521E-4FC2-9F01-69935A0DE7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12700" ty="-120650" sx="95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53" name="Rectangle 52">
            <a:extLst>
              <a:ext uri="{FF2B5EF4-FFF2-40B4-BE49-F238E27FC236}">
                <a16:creationId xmlns:a16="http://schemas.microsoft.com/office/drawing/2014/main" id="{B32362DB-37D8-4B40-BC60-6E88272E0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269159" cy="5571072"/>
          </a:xfrm>
          <a:prstGeom prst="rect">
            <a:avLst/>
          </a:prstGeom>
          <a:solidFill>
            <a:schemeClr val="tx1"/>
          </a:solidFill>
          <a:ln w="6350" cap="flat" cmpd="sng" algn="ctr">
            <a:noFill/>
            <a:prstDash val="solid"/>
          </a:ln>
          <a:effectLst>
            <a:outerShdw blurRad="50800" algn="ctr" rotWithShape="0">
              <a:prstClr val="black">
                <a:alpha val="66000"/>
              </a:prstClr>
            </a:outerShdw>
            <a:softEdge rad="0"/>
          </a:effectLst>
        </p:spPr>
      </p:sp>
      <p:sp>
        <p:nvSpPr>
          <p:cNvPr id="55" name="Rectangle 54">
            <a:extLst>
              <a:ext uri="{FF2B5EF4-FFF2-40B4-BE49-F238E27FC236}">
                <a16:creationId xmlns:a16="http://schemas.microsoft.com/office/drawing/2014/main" id="{8A74AE38-4C96-4A27-A355-C608C61F5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16" y="808056"/>
            <a:ext cx="5943600" cy="5241889"/>
          </a:xfrm>
          <a:prstGeom prst="rect">
            <a:avLst/>
          </a:prstGeom>
          <a:solidFill>
            <a:schemeClr val="bg2"/>
          </a:solidFill>
          <a:ln w="6350" cap="sq" cmpd="sng" algn="ctr">
            <a:noFill/>
            <a:prstDash val="solid"/>
            <a:miter lim="800000"/>
          </a:ln>
          <a:effectLst/>
        </p:spPr>
      </p:sp>
      <p:sp>
        <p:nvSpPr>
          <p:cNvPr id="4" name="Title 3">
            <a:extLst>
              <a:ext uri="{FF2B5EF4-FFF2-40B4-BE49-F238E27FC236}">
                <a16:creationId xmlns:a16="http://schemas.microsoft.com/office/drawing/2014/main" id="{268F50CA-269A-42A3-B454-A74BE7E5B1CD}"/>
              </a:ext>
            </a:extLst>
          </p:cNvPr>
          <p:cNvSpPr>
            <a:spLocks noGrp="1"/>
          </p:cNvSpPr>
          <p:nvPr>
            <p:ph type="title"/>
          </p:nvPr>
        </p:nvSpPr>
        <p:spPr>
          <a:xfrm>
            <a:off x="1243632" y="1559768"/>
            <a:ext cx="5068568" cy="3135379"/>
          </a:xfrm>
        </p:spPr>
        <p:txBody>
          <a:bodyPr vert="horz" lIns="91440" tIns="45720" rIns="91440" bIns="45720" rtlCol="0" anchor="ctr">
            <a:normAutofit/>
          </a:bodyPr>
          <a:lstStyle/>
          <a:p>
            <a:r>
              <a:rPr lang="en-US" sz="5100"/>
              <a:t>Classroom Management System </a:t>
            </a:r>
            <a:br>
              <a:rPr lang="en-US" sz="5100"/>
            </a:br>
            <a:endParaRPr lang="en-US" sz="5100"/>
          </a:p>
        </p:txBody>
      </p:sp>
      <p:sp>
        <p:nvSpPr>
          <p:cNvPr id="5" name="Text Placeholder 4">
            <a:extLst>
              <a:ext uri="{FF2B5EF4-FFF2-40B4-BE49-F238E27FC236}">
                <a16:creationId xmlns:a16="http://schemas.microsoft.com/office/drawing/2014/main" id="{6AC225F7-2E3B-45B0-8FB2-D47A74BD5BBD}"/>
              </a:ext>
            </a:extLst>
          </p:cNvPr>
          <p:cNvSpPr>
            <a:spLocks noGrp="1"/>
          </p:cNvSpPr>
          <p:nvPr>
            <p:ph type="body" idx="1"/>
          </p:nvPr>
        </p:nvSpPr>
        <p:spPr>
          <a:xfrm>
            <a:off x="1243633" y="4019560"/>
            <a:ext cx="5068567" cy="1485716"/>
          </a:xfrm>
        </p:spPr>
        <p:txBody>
          <a:bodyPr vert="horz" lIns="91440" tIns="45720" rIns="91440" bIns="45720" rtlCol="0">
            <a:noAutofit/>
          </a:bodyPr>
          <a:lstStyle/>
          <a:p>
            <a:pPr>
              <a:lnSpc>
                <a:spcPct val="90000"/>
              </a:lnSpc>
              <a:spcBef>
                <a:spcPts val="0"/>
              </a:spcBef>
              <a:spcAft>
                <a:spcPts val="600"/>
              </a:spcAft>
            </a:pPr>
            <a:r>
              <a:rPr lang="en-US" kern="1200" spc="80" baseline="0">
                <a:solidFill>
                  <a:schemeClr val="tx2"/>
                </a:solidFill>
                <a:latin typeface="+mn-lt"/>
                <a:ea typeface="+mn-ea"/>
                <a:cs typeface="+mn-cs"/>
              </a:rPr>
              <a:t>We utilize a Clip Chart System in first grade. Students begin each day on “Happy Camper” and have the opportunity to move up to earn Treasure Box on Fridays. For students who reach “S’more Outstanding Behavior”, a keychain is earned. For “Lost In the Woods”, parent contact is required. </a:t>
            </a:r>
          </a:p>
        </p:txBody>
      </p:sp>
      <p:sp>
        <p:nvSpPr>
          <p:cNvPr id="57" name="Rectangle 56">
            <a:extLst>
              <a:ext uri="{FF2B5EF4-FFF2-40B4-BE49-F238E27FC236}">
                <a16:creationId xmlns:a16="http://schemas.microsoft.com/office/drawing/2014/main" id="{BEE90ED7-AA7F-4A6B-8393-CB14AA145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7796" y="640856"/>
            <a:ext cx="1920240" cy="731520"/>
          </a:xfrm>
          <a:prstGeom prst="rect">
            <a:avLst/>
          </a:prstGeom>
          <a:solidFill>
            <a:schemeClr val="accent1"/>
          </a:solidFill>
          <a:ln>
            <a:noFill/>
          </a:ln>
          <a:effectLst>
            <a:outerShdw blurRad="38100" dist="635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cxnSp>
        <p:nvCxnSpPr>
          <p:cNvPr id="59" name="Straight Connector 58">
            <a:extLst>
              <a:ext uri="{FF2B5EF4-FFF2-40B4-BE49-F238E27FC236}">
                <a16:creationId xmlns:a16="http://schemas.microsoft.com/office/drawing/2014/main" id="{C0E2B303-4065-4764-9848-60D1A92BCF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2096"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19C967B-21C3-419F-91BA-47F6A320F5F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3736"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9AEA7D9-18D8-4666-AB28-AE1F38E38D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2096" y="1286150"/>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D3A94BFF-0E62-47E6-A9B6-A5D30474F3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055" y="0"/>
            <a:ext cx="463600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sign&#10;&#10;Description automatically generated">
            <a:extLst>
              <a:ext uri="{FF2B5EF4-FFF2-40B4-BE49-F238E27FC236}">
                <a16:creationId xmlns:a16="http://schemas.microsoft.com/office/drawing/2014/main" id="{395F6AD5-AFB9-494D-A1F8-F4F81FA9FF7F}"/>
              </a:ext>
            </a:extLst>
          </p:cNvPr>
          <p:cNvPicPr>
            <a:picLocks noChangeAspect="1"/>
          </p:cNvPicPr>
          <p:nvPr/>
        </p:nvPicPr>
        <p:blipFill>
          <a:blip r:embed="rId3"/>
          <a:stretch>
            <a:fillRect/>
          </a:stretch>
        </p:blipFill>
        <p:spPr>
          <a:xfrm>
            <a:off x="8516452" y="71460"/>
            <a:ext cx="2727684" cy="6735025"/>
          </a:xfrm>
          <a:prstGeom prst="rect">
            <a:avLst/>
          </a:prstGeom>
        </p:spPr>
      </p:pic>
    </p:spTree>
    <p:extLst>
      <p:ext uri="{BB962C8B-B14F-4D97-AF65-F5344CB8AC3E}">
        <p14:creationId xmlns:p14="http://schemas.microsoft.com/office/powerpoint/2010/main" val="17502037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0459">
        <p159:morph option="byObject"/>
      </p:transition>
    </mc:Choice>
    <mc:Fallback xmlns="">
      <p:transition spd="slow" advTm="40459">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6FF3823-BBAD-4D28-B6DB-E416E2409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0E20F056-0FFD-4EE9-BDCB-8963C7F8B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75" name="Rectangle 74">
            <a:extLst>
              <a:ext uri="{FF2B5EF4-FFF2-40B4-BE49-F238E27FC236}">
                <a16:creationId xmlns:a16="http://schemas.microsoft.com/office/drawing/2014/main" id="{87507ED7-71D7-4B95-8D4F-7B3E18623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solidFill>
            <a:schemeClr val="bg2"/>
          </a:solidFill>
          <a:ln w="9525" cap="sq" cmpd="sng" algn="ctr">
            <a:noFill/>
            <a:prstDash val="solid"/>
            <a:miter lim="800000"/>
          </a:ln>
          <a:effectLst/>
        </p:spPr>
      </p:sp>
      <p:grpSp>
        <p:nvGrpSpPr>
          <p:cNvPr id="77" name="Group 76">
            <a:extLst>
              <a:ext uri="{FF2B5EF4-FFF2-40B4-BE49-F238E27FC236}">
                <a16:creationId xmlns:a16="http://schemas.microsoft.com/office/drawing/2014/main" id="{AA38E6D2-F0D9-4B69-ABEB-EB70412E8C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2227748" cy="731520"/>
            <a:chOff x="4828372" y="1267730"/>
            <a:chExt cx="2227748" cy="731520"/>
          </a:xfrm>
        </p:grpSpPr>
        <p:sp>
          <p:nvSpPr>
            <p:cNvPr id="78" name="Rectangle 77">
              <a:extLst>
                <a:ext uri="{FF2B5EF4-FFF2-40B4-BE49-F238E27FC236}">
                  <a16:creationId xmlns:a16="http://schemas.microsoft.com/office/drawing/2014/main" id="{025EA075-7728-48F3-B18E-92389160D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1115E6AD-1E2A-40FE-B424-56271D8A89F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80" name="Straight Connector 79">
                <a:extLst>
                  <a:ext uri="{FF2B5EF4-FFF2-40B4-BE49-F238E27FC236}">
                    <a16:creationId xmlns:a16="http://schemas.microsoft.com/office/drawing/2014/main" id="{D2CFBBA0-D70F-4068-8385-B020EA21AAB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D963F62F-FFD6-43CD-BE0D-00770BB97C0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75688F4-0BFA-49D0-92B0-84CBE5508B0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grpSp>
      <p:sp>
        <p:nvSpPr>
          <p:cNvPr id="84" name="Rectangle 83">
            <a:extLst>
              <a:ext uri="{FF2B5EF4-FFF2-40B4-BE49-F238E27FC236}">
                <a16:creationId xmlns:a16="http://schemas.microsoft.com/office/drawing/2014/main" id="{9E5291A6-6677-4074-B0F0-31676DDAC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chemeClr val="tx1"/>
          </a:solidFill>
          <a:ln w="6350" cap="flat" cmpd="sng" algn="ctr">
            <a:solidFill>
              <a:schemeClr val="tx1"/>
            </a:solidFill>
            <a:prstDash val="solid"/>
          </a:ln>
          <a:effectLst>
            <a:outerShdw blurRad="63500" algn="ctr" rotWithShape="0">
              <a:prstClr val="black">
                <a:alpha val="40000"/>
              </a:prstClr>
            </a:outerShdw>
            <a:softEdge rad="0"/>
          </a:effectLst>
        </p:spPr>
      </p:sp>
      <p:sp>
        <p:nvSpPr>
          <p:cNvPr id="86" name="Rectangle 85">
            <a:extLst>
              <a:ext uri="{FF2B5EF4-FFF2-40B4-BE49-F238E27FC236}">
                <a16:creationId xmlns:a16="http://schemas.microsoft.com/office/drawing/2014/main" id="{0D7BB397-57F7-45AC-8B1E-25C76D3374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solidFill>
            <a:schemeClr val="bg2"/>
          </a:solidFill>
          <a:ln w="6350" cap="sq" cmpd="sng" algn="ctr">
            <a:noFill/>
            <a:prstDash val="solid"/>
            <a:miter lim="800000"/>
          </a:ln>
          <a:effectLst/>
        </p:spPr>
      </p:sp>
      <p:sp>
        <p:nvSpPr>
          <p:cNvPr id="2" name="Title 1">
            <a:extLst>
              <a:ext uri="{FF2B5EF4-FFF2-40B4-BE49-F238E27FC236}">
                <a16:creationId xmlns:a16="http://schemas.microsoft.com/office/drawing/2014/main" id="{53345775-6D9C-4DDD-A525-E84C050CAFF4}"/>
              </a:ext>
            </a:extLst>
          </p:cNvPr>
          <p:cNvSpPr>
            <a:spLocks noGrp="1"/>
          </p:cNvSpPr>
          <p:nvPr>
            <p:ph type="title"/>
          </p:nvPr>
        </p:nvSpPr>
        <p:spPr>
          <a:xfrm>
            <a:off x="1136849" y="1348844"/>
            <a:ext cx="5716338" cy="3042706"/>
          </a:xfrm>
        </p:spPr>
        <p:txBody>
          <a:bodyPr vert="horz" lIns="91440" tIns="45720" rIns="91440" bIns="45720" rtlCol="0" anchor="ctr">
            <a:normAutofit/>
          </a:bodyPr>
          <a:lstStyle/>
          <a:p>
            <a:r>
              <a:rPr lang="en-US" sz="6000"/>
              <a:t>How You CAN HELP OUR CLASS</a:t>
            </a:r>
          </a:p>
        </p:txBody>
      </p:sp>
      <p:sp>
        <p:nvSpPr>
          <p:cNvPr id="3" name="Text Placeholder 2">
            <a:extLst>
              <a:ext uri="{FF2B5EF4-FFF2-40B4-BE49-F238E27FC236}">
                <a16:creationId xmlns:a16="http://schemas.microsoft.com/office/drawing/2014/main" id="{AC8FFFB2-B9AF-4FDD-BE55-47157C556823}"/>
              </a:ext>
            </a:extLst>
          </p:cNvPr>
          <p:cNvSpPr>
            <a:spLocks noGrp="1"/>
          </p:cNvSpPr>
          <p:nvPr>
            <p:ph type="body" idx="1"/>
          </p:nvPr>
        </p:nvSpPr>
        <p:spPr>
          <a:xfrm>
            <a:off x="1317386" y="4191003"/>
            <a:ext cx="5355264" cy="1886077"/>
          </a:xfrm>
        </p:spPr>
        <p:txBody>
          <a:bodyPr vert="horz" lIns="91440" tIns="45720" rIns="91440" bIns="45720" rtlCol="0">
            <a:normAutofit fontScale="92500" lnSpcReduction="10000"/>
          </a:bodyPr>
          <a:lstStyle/>
          <a:p>
            <a:pPr>
              <a:lnSpc>
                <a:spcPct val="90000"/>
              </a:lnSpc>
              <a:spcBef>
                <a:spcPts val="0"/>
              </a:spcBef>
              <a:spcAft>
                <a:spcPts val="600"/>
              </a:spcAft>
            </a:pPr>
            <a:r>
              <a:rPr lang="en-US" sz="2400" spc="80"/>
              <a:t>Treasure Box Items</a:t>
            </a:r>
          </a:p>
          <a:p>
            <a:pPr>
              <a:lnSpc>
                <a:spcPct val="90000"/>
              </a:lnSpc>
              <a:spcBef>
                <a:spcPts val="0"/>
              </a:spcBef>
              <a:spcAft>
                <a:spcPts val="600"/>
              </a:spcAft>
            </a:pPr>
            <a:r>
              <a:rPr lang="en-US" sz="2400" spc="80"/>
              <a:t>(no candy please)</a:t>
            </a:r>
          </a:p>
          <a:p>
            <a:pPr>
              <a:lnSpc>
                <a:spcPct val="90000"/>
              </a:lnSpc>
              <a:spcBef>
                <a:spcPts val="0"/>
              </a:spcBef>
              <a:spcAft>
                <a:spcPts val="600"/>
              </a:spcAft>
            </a:pPr>
            <a:r>
              <a:rPr lang="en-US" sz="2400" spc="80"/>
              <a:t>Snack Donations </a:t>
            </a:r>
          </a:p>
          <a:p>
            <a:pPr>
              <a:lnSpc>
                <a:spcPct val="90000"/>
              </a:lnSpc>
              <a:spcBef>
                <a:spcPts val="0"/>
              </a:spcBef>
              <a:spcAft>
                <a:spcPts val="600"/>
              </a:spcAft>
            </a:pPr>
            <a:r>
              <a:rPr lang="en-US" sz="2400" spc="80"/>
              <a:t>Continued prayer</a:t>
            </a:r>
          </a:p>
          <a:p>
            <a:pPr>
              <a:lnSpc>
                <a:spcPct val="90000"/>
              </a:lnSpc>
              <a:spcBef>
                <a:spcPts val="0"/>
              </a:spcBef>
              <a:spcAft>
                <a:spcPts val="600"/>
              </a:spcAft>
            </a:pPr>
            <a:r>
              <a:rPr lang="en-US" sz="2400" spc="80"/>
              <a:t>Stock the School </a:t>
            </a:r>
            <a:r>
              <a:rPr lang="en-US" sz="1700" spc="80"/>
              <a:t>(ccajax.org for details)</a:t>
            </a:r>
          </a:p>
          <a:p>
            <a:pPr>
              <a:lnSpc>
                <a:spcPct val="90000"/>
              </a:lnSpc>
              <a:spcBef>
                <a:spcPts val="0"/>
              </a:spcBef>
              <a:spcAft>
                <a:spcPts val="600"/>
              </a:spcAft>
            </a:pPr>
            <a:endParaRPr lang="en-US" sz="1000" spc="80"/>
          </a:p>
        </p:txBody>
      </p:sp>
      <p:sp>
        <p:nvSpPr>
          <p:cNvPr id="88" name="Rectangle 87">
            <a:extLst>
              <a:ext uri="{FF2B5EF4-FFF2-40B4-BE49-F238E27FC236}">
                <a16:creationId xmlns:a16="http://schemas.microsoft.com/office/drawing/2014/main" id="{A011D411-BCF3-4EEC-A5D9-A201C480B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4898" y="446824"/>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cxnSp>
        <p:nvCxnSpPr>
          <p:cNvPr id="90" name="Straight Connector 89">
            <a:extLst>
              <a:ext uri="{FF2B5EF4-FFF2-40B4-BE49-F238E27FC236}">
                <a16:creationId xmlns:a16="http://schemas.microsoft.com/office/drawing/2014/main" id="{CEAAEFA3-2886-4CA1-A053-E90497B37E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4BA94EB-8D0E-46CA-A17D-CD626C06E8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08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BB303B0-AC82-4E4C-A8B5-17C791F344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6" name="Picture 5" descr="Deer eating leaves">
            <a:extLst>
              <a:ext uri="{FF2B5EF4-FFF2-40B4-BE49-F238E27FC236}">
                <a16:creationId xmlns:a16="http://schemas.microsoft.com/office/drawing/2014/main" id="{C2152A2F-663A-4AB6-BAFA-B340176387BF}"/>
              </a:ext>
            </a:extLst>
          </p:cNvPr>
          <p:cNvPicPr>
            <a:picLocks noChangeAspect="1"/>
          </p:cNvPicPr>
          <p:nvPr/>
        </p:nvPicPr>
        <p:blipFill rotWithShape="1">
          <a:blip r:embed="rId3"/>
          <a:srcRect l="40176" r="8196" b="1"/>
          <a:stretch/>
        </p:blipFill>
        <p:spPr>
          <a:xfrm>
            <a:off x="7228702" y="621793"/>
            <a:ext cx="4342547" cy="5614416"/>
          </a:xfrm>
          <a:prstGeom prst="rect">
            <a:avLst/>
          </a:prstGeom>
        </p:spPr>
      </p:pic>
    </p:spTree>
    <p:extLst>
      <p:ext uri="{BB962C8B-B14F-4D97-AF65-F5344CB8AC3E}">
        <p14:creationId xmlns:p14="http://schemas.microsoft.com/office/powerpoint/2010/main" val="31655253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advTm="45149">
        <p159:morph option="byObject"/>
      </p:transition>
    </mc:Choice>
    <mc:Fallback xmlns="">
      <p:transition spd="slow" advTm="45149">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6FF3823-BBAD-4D28-B6DB-E416E2409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E20F056-0FFD-4EE9-BDCB-8963C7F8B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4" name="Rectangle 13">
            <a:extLst>
              <a:ext uri="{FF2B5EF4-FFF2-40B4-BE49-F238E27FC236}">
                <a16:creationId xmlns:a16="http://schemas.microsoft.com/office/drawing/2014/main" id="{87507ED7-71D7-4B95-8D4F-7B3E18623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solidFill>
            <a:schemeClr val="bg2"/>
          </a:solidFill>
          <a:ln w="9525" cap="sq" cmpd="sng" algn="ctr">
            <a:noFill/>
            <a:prstDash val="solid"/>
            <a:miter lim="800000"/>
          </a:ln>
          <a:effectLst/>
        </p:spPr>
      </p:sp>
      <p:grpSp>
        <p:nvGrpSpPr>
          <p:cNvPr id="16" name="Group 15">
            <a:extLst>
              <a:ext uri="{FF2B5EF4-FFF2-40B4-BE49-F238E27FC236}">
                <a16:creationId xmlns:a16="http://schemas.microsoft.com/office/drawing/2014/main" id="{AA38E6D2-F0D9-4B69-ABEB-EB70412E8C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2227748" cy="731520"/>
            <a:chOff x="4828372" y="1267730"/>
            <a:chExt cx="2227748" cy="731520"/>
          </a:xfrm>
        </p:grpSpPr>
        <p:sp>
          <p:nvSpPr>
            <p:cNvPr id="17" name="Rectangle 16">
              <a:extLst>
                <a:ext uri="{FF2B5EF4-FFF2-40B4-BE49-F238E27FC236}">
                  <a16:creationId xmlns:a16="http://schemas.microsoft.com/office/drawing/2014/main" id="{025EA075-7728-48F3-B18E-92389160D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1115E6AD-1E2A-40FE-B424-56271D8A89F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19" name="Straight Connector 18">
                <a:extLst>
                  <a:ext uri="{FF2B5EF4-FFF2-40B4-BE49-F238E27FC236}">
                    <a16:creationId xmlns:a16="http://schemas.microsoft.com/office/drawing/2014/main" id="{D2CFBBA0-D70F-4068-8385-B020EA21AAB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963F62F-FFD6-43CD-BE0D-00770BB97C0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75688F4-0BFA-49D0-92B0-84CBE5508B0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grpSp>
      <p:pic>
        <p:nvPicPr>
          <p:cNvPr id="5" name="Picture 4" descr="Person overlooking the Grand Canyon">
            <a:extLst>
              <a:ext uri="{FF2B5EF4-FFF2-40B4-BE49-F238E27FC236}">
                <a16:creationId xmlns:a16="http://schemas.microsoft.com/office/drawing/2014/main" id="{800E8BC2-AFA4-4EEC-BA81-51BE98B0C085}"/>
              </a:ext>
            </a:extLst>
          </p:cNvPr>
          <p:cNvPicPr>
            <a:picLocks noChangeAspect="1"/>
          </p:cNvPicPr>
          <p:nvPr/>
        </p:nvPicPr>
        <p:blipFill rotWithShape="1">
          <a:blip r:embed="rId3"/>
          <a:srcRect t="15730"/>
          <a:stretch/>
        </p:blipFill>
        <p:spPr>
          <a:xfrm>
            <a:off x="20" y="10"/>
            <a:ext cx="12191980" cy="6857990"/>
          </a:xfrm>
          <a:prstGeom prst="rect">
            <a:avLst/>
          </a:prstGeom>
        </p:spPr>
      </p:pic>
      <p:sp>
        <p:nvSpPr>
          <p:cNvPr id="23" name="Rectangle 22">
            <a:extLst>
              <a:ext uri="{FF2B5EF4-FFF2-40B4-BE49-F238E27FC236}">
                <a16:creationId xmlns:a16="http://schemas.microsoft.com/office/drawing/2014/main" id="{7BB58C53-AF1A-4577-9FD9-2A6A3DDEA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5" name="Rectangle 24">
            <a:extLst>
              <a:ext uri="{FF2B5EF4-FFF2-40B4-BE49-F238E27FC236}">
                <a16:creationId xmlns:a16="http://schemas.microsoft.com/office/drawing/2014/main" id="{E5F7F7DE-2DAA-4260-B379-423DEC36F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solidFill>
            <a:schemeClr val="bg2"/>
          </a:solidFill>
          <a:ln w="6350" cap="sq" cmpd="sng" algn="ctr">
            <a:noFill/>
            <a:prstDash val="solid"/>
            <a:miter lim="800000"/>
          </a:ln>
          <a:effectLst/>
        </p:spPr>
      </p:sp>
      <p:sp>
        <p:nvSpPr>
          <p:cNvPr id="2" name="Title 1">
            <a:extLst>
              <a:ext uri="{FF2B5EF4-FFF2-40B4-BE49-F238E27FC236}">
                <a16:creationId xmlns:a16="http://schemas.microsoft.com/office/drawing/2014/main" id="{92C19F37-070F-4A5F-947B-65C63B08996C}"/>
              </a:ext>
            </a:extLst>
          </p:cNvPr>
          <p:cNvSpPr>
            <a:spLocks noGrp="1"/>
          </p:cNvSpPr>
          <p:nvPr>
            <p:ph type="title"/>
          </p:nvPr>
        </p:nvSpPr>
        <p:spPr>
          <a:xfrm>
            <a:off x="1561708" y="2091263"/>
            <a:ext cx="9068586" cy="2590800"/>
          </a:xfrm>
        </p:spPr>
        <p:txBody>
          <a:bodyPr vert="horz" lIns="91440" tIns="45720" rIns="91440" bIns="45720" rtlCol="0" anchor="ctr">
            <a:normAutofit/>
          </a:bodyPr>
          <a:lstStyle/>
          <a:p>
            <a:r>
              <a:rPr lang="en-US"/>
              <a:t>Fieldtrips</a:t>
            </a:r>
          </a:p>
        </p:txBody>
      </p:sp>
      <p:sp>
        <p:nvSpPr>
          <p:cNvPr id="3" name="Text Placeholder 2">
            <a:extLst>
              <a:ext uri="{FF2B5EF4-FFF2-40B4-BE49-F238E27FC236}">
                <a16:creationId xmlns:a16="http://schemas.microsoft.com/office/drawing/2014/main" id="{D86B52F0-D3BC-4D70-AF23-36C567735371}"/>
              </a:ext>
            </a:extLst>
          </p:cNvPr>
          <p:cNvSpPr>
            <a:spLocks noGrp="1"/>
          </p:cNvSpPr>
          <p:nvPr>
            <p:ph type="body" idx="1"/>
          </p:nvPr>
        </p:nvSpPr>
        <p:spPr>
          <a:xfrm>
            <a:off x="1562100" y="3848100"/>
            <a:ext cx="9070848" cy="1291163"/>
          </a:xfrm>
        </p:spPr>
        <p:txBody>
          <a:bodyPr vert="horz" lIns="91440" tIns="45720" rIns="91440" bIns="45720" rtlCol="0">
            <a:normAutofit/>
          </a:bodyPr>
          <a:lstStyle/>
          <a:p>
            <a:pPr>
              <a:lnSpc>
                <a:spcPct val="90000"/>
              </a:lnSpc>
              <a:spcBef>
                <a:spcPts val="0"/>
              </a:spcBef>
              <a:spcAft>
                <a:spcPts val="600"/>
              </a:spcAft>
            </a:pPr>
            <a:r>
              <a:rPr lang="en-US" sz="2400" spc="80"/>
              <a:t>We are having field trips this year but do not have any scheduled at this time.</a:t>
            </a:r>
          </a:p>
          <a:p>
            <a:pPr>
              <a:lnSpc>
                <a:spcPct val="90000"/>
              </a:lnSpc>
              <a:spcBef>
                <a:spcPts val="0"/>
              </a:spcBef>
              <a:spcAft>
                <a:spcPts val="600"/>
              </a:spcAft>
            </a:pPr>
            <a:r>
              <a:rPr lang="en-US" sz="2400" spc="80"/>
              <a:t>Updates will be coming soon!</a:t>
            </a:r>
          </a:p>
          <a:p>
            <a:pPr>
              <a:lnSpc>
                <a:spcPct val="90000"/>
              </a:lnSpc>
              <a:spcBef>
                <a:spcPts val="0"/>
              </a:spcBef>
              <a:spcAft>
                <a:spcPts val="600"/>
              </a:spcAft>
            </a:pPr>
            <a:endParaRPr lang="en-US" sz="600" spc="80"/>
          </a:p>
        </p:txBody>
      </p:sp>
      <p:sp>
        <p:nvSpPr>
          <p:cNvPr id="27" name="Rectangle 26">
            <a:extLst>
              <a:ext uri="{FF2B5EF4-FFF2-40B4-BE49-F238E27FC236}">
                <a16:creationId xmlns:a16="http://schemas.microsoft.com/office/drawing/2014/main" id="{3C0C984F-4779-40F8-A8DC-59DD7615B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57D5430C-DB52-4EA6-8319-C7AC4C1710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166ECFA-EC1E-4CD9-A9CC-1EBFE29AB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746FE2E-3188-4CA0-96F7-21A68D1B19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0178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3293">
        <p159:morph option="byObject"/>
      </p:transition>
    </mc:Choice>
    <mc:Fallback xmlns="">
      <p:transition spd="slow" advTm="13293">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F416BC6-45D9-42E2-812E-8642852FBA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07194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D8FFABA-35FF-4824-A828-AF70682C1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082" y="407588"/>
            <a:ext cx="5532146" cy="6066184"/>
          </a:xfrm>
          <a:prstGeom prst="rect">
            <a:avLst/>
          </a:prstGeom>
          <a:noFill/>
          <a:ln w="6350" cap="sq" cmpd="sng" algn="ctr">
            <a:solidFill>
              <a:schemeClr val="bg2"/>
            </a:solidFill>
            <a:prstDash val="solid"/>
            <a:miter lim="800000"/>
          </a:ln>
          <a:effectLst/>
        </p:spPr>
      </p:sp>
      <p:pic>
        <p:nvPicPr>
          <p:cNvPr id="5" name="Picture 4" descr="View of mountains under a cloudy sky">
            <a:extLst>
              <a:ext uri="{FF2B5EF4-FFF2-40B4-BE49-F238E27FC236}">
                <a16:creationId xmlns:a16="http://schemas.microsoft.com/office/drawing/2014/main" id="{8317BBB5-341B-4ED9-B48A-0F6A582AFEB5}"/>
              </a:ext>
            </a:extLst>
          </p:cNvPr>
          <p:cNvPicPr>
            <a:picLocks noChangeAspect="1"/>
          </p:cNvPicPr>
          <p:nvPr/>
        </p:nvPicPr>
        <p:blipFill rotWithShape="1">
          <a:blip r:embed="rId2"/>
          <a:srcRect l="22339" r="26989" b="-1"/>
          <a:stretch/>
        </p:blipFill>
        <p:spPr>
          <a:xfrm>
            <a:off x="882713" y="913324"/>
            <a:ext cx="4572418" cy="5075816"/>
          </a:xfrm>
          <a:prstGeom prst="rect">
            <a:avLst/>
          </a:prstGeom>
        </p:spPr>
      </p:pic>
      <p:sp>
        <p:nvSpPr>
          <p:cNvPr id="14" name="Rectangle 13">
            <a:extLst>
              <a:ext uri="{FF2B5EF4-FFF2-40B4-BE49-F238E27FC236}">
                <a16:creationId xmlns:a16="http://schemas.microsoft.com/office/drawing/2014/main" id="{C36AA63B-9EE1-4A5A-ABD7-4BA42FEF4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2979" y="237744"/>
            <a:ext cx="5634325"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a:extLst>
              <a:ext uri="{FF2B5EF4-FFF2-40B4-BE49-F238E27FC236}">
                <a16:creationId xmlns:a16="http://schemas.microsoft.com/office/drawing/2014/main" id="{4D89016A-FD6A-409F-BD59-281B82AF3E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9956" y="372498"/>
            <a:ext cx="5352593" cy="61130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9311D0-2340-4E9E-9B46-003E3685A133}"/>
              </a:ext>
            </a:extLst>
          </p:cNvPr>
          <p:cNvSpPr>
            <a:spLocks noGrp="1"/>
          </p:cNvSpPr>
          <p:nvPr>
            <p:ph type="title"/>
          </p:nvPr>
        </p:nvSpPr>
        <p:spPr>
          <a:xfrm>
            <a:off x="6846137" y="727626"/>
            <a:ext cx="4602152" cy="1718225"/>
          </a:xfrm>
        </p:spPr>
        <p:txBody>
          <a:bodyPr>
            <a:normAutofit fontScale="90000"/>
          </a:bodyPr>
          <a:lstStyle/>
          <a:p>
            <a:pPr algn="ctr"/>
            <a:r>
              <a:rPr lang="en-US" err="1"/>
              <a:t>CommunicationQuestions</a:t>
            </a:r>
            <a:r>
              <a:rPr lang="en-US"/>
              <a:t> and Concerns </a:t>
            </a:r>
          </a:p>
        </p:txBody>
      </p:sp>
      <p:sp>
        <p:nvSpPr>
          <p:cNvPr id="3" name="Content Placeholder 2">
            <a:extLst>
              <a:ext uri="{FF2B5EF4-FFF2-40B4-BE49-F238E27FC236}">
                <a16:creationId xmlns:a16="http://schemas.microsoft.com/office/drawing/2014/main" id="{90AD9DAE-B547-469F-85DA-0412439F6326}"/>
              </a:ext>
            </a:extLst>
          </p:cNvPr>
          <p:cNvSpPr>
            <a:spLocks noGrp="1"/>
          </p:cNvSpPr>
          <p:nvPr>
            <p:ph idx="1"/>
          </p:nvPr>
        </p:nvSpPr>
        <p:spPr>
          <a:xfrm>
            <a:off x="6846137" y="2538919"/>
            <a:ext cx="4602152" cy="3596880"/>
          </a:xfrm>
        </p:spPr>
        <p:txBody>
          <a:bodyPr>
            <a:normAutofit/>
          </a:bodyPr>
          <a:lstStyle/>
          <a:p>
            <a:pPr marL="342900" indent="-342900">
              <a:buFont typeface="Arial" panose="020B0604020202020204" pitchFamily="34" charset="0"/>
              <a:buChar char="•"/>
            </a:pPr>
            <a:r>
              <a:rPr lang="en-US"/>
              <a:t>Email: Csmith@ccajax.org</a:t>
            </a:r>
          </a:p>
          <a:p>
            <a:pPr marL="342900" indent="-342900">
              <a:buFont typeface="Arial" panose="020B0604020202020204" pitchFamily="34" charset="0"/>
              <a:buChar char="•"/>
            </a:pPr>
            <a:r>
              <a:rPr lang="en-US"/>
              <a:t>Leave a message with Mrs. Feltman at the Welcome Center and she will route it to me.</a:t>
            </a:r>
          </a:p>
          <a:p>
            <a:pPr marL="342900" indent="-342900">
              <a:buFont typeface="Arial" panose="020B0604020202020204" pitchFamily="34" charset="0"/>
              <a:buChar char="•"/>
            </a:pPr>
            <a:r>
              <a:rPr lang="en-US"/>
              <a:t>Send in a note with your student in the RED Communication Folder.</a:t>
            </a:r>
          </a:p>
          <a:p>
            <a:endParaRPr lang="en-US"/>
          </a:p>
        </p:txBody>
      </p:sp>
    </p:spTree>
    <p:extLst>
      <p:ext uri="{BB962C8B-B14F-4D97-AF65-F5344CB8AC3E}">
        <p14:creationId xmlns:p14="http://schemas.microsoft.com/office/powerpoint/2010/main" val="1056710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0037">
        <p159:morph option="byObject"/>
      </p:transition>
    </mc:Choice>
    <mc:Fallback xmlns="">
      <p:transition spd="slow" advTm="20037">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Person in a treehouse looking into binoculars">
            <a:extLst>
              <a:ext uri="{FF2B5EF4-FFF2-40B4-BE49-F238E27FC236}">
                <a16:creationId xmlns:a16="http://schemas.microsoft.com/office/drawing/2014/main" id="{95E8D118-1B45-4D84-8827-7292D8615DB7}"/>
              </a:ext>
            </a:extLst>
          </p:cNvPr>
          <p:cNvPicPr>
            <a:picLocks noChangeAspect="1"/>
          </p:cNvPicPr>
          <p:nvPr/>
        </p:nvPicPr>
        <p:blipFill rotWithShape="1">
          <a:blip r:embed="rId2">
            <a:alphaModFix amt="35000"/>
          </a:blip>
          <a:srcRect t="6019" b="9711"/>
          <a:stretch/>
        </p:blipFill>
        <p:spPr>
          <a:xfrm>
            <a:off x="20" y="10"/>
            <a:ext cx="12191980" cy="6857990"/>
          </a:xfrm>
          <a:prstGeom prst="rect">
            <a:avLst/>
          </a:prstGeom>
        </p:spPr>
      </p:pic>
      <p:sp>
        <p:nvSpPr>
          <p:cNvPr id="2" name="Title 1">
            <a:extLst>
              <a:ext uri="{FF2B5EF4-FFF2-40B4-BE49-F238E27FC236}">
                <a16:creationId xmlns:a16="http://schemas.microsoft.com/office/drawing/2014/main" id="{134CC997-B6BF-482D-87FB-6E50B08F9D23}"/>
              </a:ext>
            </a:extLst>
          </p:cNvPr>
          <p:cNvSpPr>
            <a:spLocks noGrp="1"/>
          </p:cNvSpPr>
          <p:nvPr>
            <p:ph type="title"/>
          </p:nvPr>
        </p:nvSpPr>
        <p:spPr>
          <a:xfrm>
            <a:off x="1066800" y="642594"/>
            <a:ext cx="10058400" cy="1371600"/>
          </a:xfrm>
        </p:spPr>
        <p:txBody>
          <a:bodyPr>
            <a:normAutofit/>
          </a:bodyPr>
          <a:lstStyle/>
          <a:p>
            <a:pPr algn="ctr"/>
            <a:r>
              <a:rPr lang="en-US"/>
              <a:t>Thank you for coming!</a:t>
            </a:r>
          </a:p>
        </p:txBody>
      </p:sp>
      <p:sp>
        <p:nvSpPr>
          <p:cNvPr id="9" name="Content Placeholder 8">
            <a:extLst>
              <a:ext uri="{FF2B5EF4-FFF2-40B4-BE49-F238E27FC236}">
                <a16:creationId xmlns:a16="http://schemas.microsoft.com/office/drawing/2014/main" id="{CFE5BAA8-5582-4F32-BD5F-FE2026C78A2E}"/>
              </a:ext>
            </a:extLst>
          </p:cNvPr>
          <p:cNvSpPr>
            <a:spLocks noGrp="1"/>
          </p:cNvSpPr>
          <p:nvPr>
            <p:ph idx="1"/>
          </p:nvPr>
        </p:nvSpPr>
        <p:spPr>
          <a:xfrm>
            <a:off x="1066800" y="2103120"/>
            <a:ext cx="10058400" cy="3931920"/>
          </a:xfrm>
        </p:spPr>
        <p:txBody>
          <a:bodyPr>
            <a:normAutofit/>
          </a:bodyPr>
          <a:lstStyle/>
          <a:p>
            <a:pPr algn="ctr"/>
            <a:r>
              <a:rPr lang="en-US" sz="2000"/>
              <a:t>Thank you again for entrusting us with your children and we are looking forward to an amazing year in First Grade!</a:t>
            </a:r>
          </a:p>
        </p:txBody>
      </p:sp>
      <p:sp>
        <p:nvSpPr>
          <p:cNvPr id="23" name="Rectangle 22">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Tree>
    <p:extLst>
      <p:ext uri="{BB962C8B-B14F-4D97-AF65-F5344CB8AC3E}">
        <p14:creationId xmlns:p14="http://schemas.microsoft.com/office/powerpoint/2010/main" val="29365659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5774">
        <p159:morph option="byObject"/>
      </p:transition>
    </mc:Choice>
    <mc:Fallback xmlns="">
      <p:transition spd="slow" advTm="45774">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EF455E0-3E2A-4117-A141-26609C6642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3" name="Rectangle 12">
            <a:extLst>
              <a:ext uri="{FF2B5EF4-FFF2-40B4-BE49-F238E27FC236}">
                <a16:creationId xmlns:a16="http://schemas.microsoft.com/office/drawing/2014/main" id="{EA80814C-0EE3-49C5-B824-51C7941DA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solidFill>
            <a:schemeClr val="bg2"/>
          </a:solidFill>
          <a:ln w="6350" cap="sq" cmpd="sng" algn="ctr">
            <a:noFill/>
            <a:prstDash val="solid"/>
            <a:miter lim="800000"/>
          </a:ln>
          <a:effectLst/>
        </p:spPr>
      </p:sp>
      <p:sp>
        <p:nvSpPr>
          <p:cNvPr id="15" name="Rectangle 14">
            <a:extLst>
              <a:ext uri="{FF2B5EF4-FFF2-40B4-BE49-F238E27FC236}">
                <a16:creationId xmlns:a16="http://schemas.microsoft.com/office/drawing/2014/main" id="{A009E310-C7C2-4F23-B466-4417C8ED3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Rectangle 16">
            <a:extLst>
              <a:ext uri="{FF2B5EF4-FFF2-40B4-BE49-F238E27FC236}">
                <a16:creationId xmlns:a16="http://schemas.microsoft.com/office/drawing/2014/main" id="{23FB29C5-9E32-4F49-A689-B10EE31E5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A4C31FF5-F97E-4082-BFC5-A880DB9F3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1150" y="457200"/>
            <a:ext cx="8533646" cy="5943603"/>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1" name="Rectangle 20">
            <a:extLst>
              <a:ext uri="{FF2B5EF4-FFF2-40B4-BE49-F238E27FC236}">
                <a16:creationId xmlns:a16="http://schemas.microsoft.com/office/drawing/2014/main" id="{6015B4CE-42DE-4E9B-B800-B5B8142E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2467" y="621793"/>
            <a:ext cx="8198780" cy="5614416"/>
          </a:xfrm>
          <a:prstGeom prst="rect">
            <a:avLst/>
          </a:prstGeom>
          <a:solidFill>
            <a:schemeClr val="bg2"/>
          </a:solidFill>
          <a:ln w="9525" cap="sq" cmpd="sng" algn="ctr">
            <a:noFill/>
            <a:prstDash val="solid"/>
            <a:miter lim="800000"/>
          </a:ln>
          <a:effectLst/>
        </p:spPr>
      </p:sp>
      <p:sp>
        <p:nvSpPr>
          <p:cNvPr id="4" name="Title 3">
            <a:extLst>
              <a:ext uri="{FF2B5EF4-FFF2-40B4-BE49-F238E27FC236}">
                <a16:creationId xmlns:a16="http://schemas.microsoft.com/office/drawing/2014/main" id="{548C0B3C-35C8-4E69-9DAB-E48758E82596}"/>
              </a:ext>
            </a:extLst>
          </p:cNvPr>
          <p:cNvSpPr>
            <a:spLocks noGrp="1"/>
          </p:cNvSpPr>
          <p:nvPr>
            <p:ph type="title"/>
          </p:nvPr>
        </p:nvSpPr>
        <p:spPr>
          <a:xfrm>
            <a:off x="3844616" y="881210"/>
            <a:ext cx="7417925" cy="1517035"/>
          </a:xfrm>
        </p:spPr>
        <p:txBody>
          <a:bodyPr vert="horz" lIns="91440" tIns="45720" rIns="91440" bIns="45720" rtlCol="0" anchor="ctr">
            <a:normAutofit/>
          </a:bodyPr>
          <a:lstStyle/>
          <a:p>
            <a:r>
              <a:rPr lang="en-US" sz="4800">
                <a:solidFill>
                  <a:schemeClr val="tx1">
                    <a:lumMod val="75000"/>
                    <a:lumOff val="25000"/>
                  </a:schemeClr>
                </a:solidFill>
              </a:rPr>
              <a:t>	     Personal Info </a:t>
            </a:r>
          </a:p>
        </p:txBody>
      </p:sp>
      <p:sp>
        <p:nvSpPr>
          <p:cNvPr id="6" name="Text Placeholder 5">
            <a:extLst>
              <a:ext uri="{FF2B5EF4-FFF2-40B4-BE49-F238E27FC236}">
                <a16:creationId xmlns:a16="http://schemas.microsoft.com/office/drawing/2014/main" id="{43F71AF1-A4BC-4DC2-852F-4969E3C4C322}"/>
              </a:ext>
            </a:extLst>
          </p:cNvPr>
          <p:cNvSpPr>
            <a:spLocks noGrp="1"/>
          </p:cNvSpPr>
          <p:nvPr>
            <p:ph type="body" sz="half" idx="2"/>
          </p:nvPr>
        </p:nvSpPr>
        <p:spPr>
          <a:xfrm>
            <a:off x="4557932" y="2264898"/>
            <a:ext cx="6531787" cy="3493720"/>
          </a:xfrm>
        </p:spPr>
        <p:txBody>
          <a:bodyPr vert="horz" lIns="91440" tIns="45720" rIns="91440" bIns="45720" rtlCol="0">
            <a:normAutofit fontScale="92500" lnSpcReduction="20000"/>
          </a:bodyPr>
          <a:lstStyle/>
          <a:p>
            <a:pPr marL="285750" indent="-285750">
              <a:buFont typeface="Arial" panose="020B0604020202020204" pitchFamily="34" charset="0"/>
              <a:buChar char="•"/>
            </a:pPr>
            <a:r>
              <a:rPr lang="en-US" sz="1900">
                <a:solidFill>
                  <a:schemeClr val="tx1">
                    <a:lumMod val="75000"/>
                  </a:schemeClr>
                </a:solidFill>
              </a:rPr>
              <a:t>I graduated from the University of North Florida with a BA in Special Education and Elementary Education.</a:t>
            </a:r>
          </a:p>
          <a:p>
            <a:pPr marL="285750" indent="-285750">
              <a:buFont typeface="Arial" panose="020B0604020202020204" pitchFamily="34" charset="0"/>
              <a:buChar char="•"/>
            </a:pPr>
            <a:r>
              <a:rPr lang="en-US" sz="1900">
                <a:solidFill>
                  <a:schemeClr val="tx1">
                    <a:lumMod val="75000"/>
                  </a:schemeClr>
                </a:solidFill>
              </a:rPr>
              <a:t>I have taught high school in public school and elementary in private school. </a:t>
            </a:r>
          </a:p>
          <a:p>
            <a:pPr marL="285750" indent="-285750">
              <a:buFont typeface="Arial" panose="020B0604020202020204" pitchFamily="34" charset="0"/>
              <a:buChar char="•"/>
            </a:pPr>
            <a:r>
              <a:rPr lang="en-US" sz="1900">
                <a:solidFill>
                  <a:schemeClr val="tx1">
                    <a:lumMod val="75000"/>
                  </a:schemeClr>
                </a:solidFill>
              </a:rPr>
              <a:t>I love being able to share the Word with our students and teaching them about Jesus.</a:t>
            </a:r>
          </a:p>
          <a:p>
            <a:pPr marL="285750" indent="-285750">
              <a:buFont typeface="Arial" panose="020B0604020202020204" pitchFamily="34" charset="0"/>
              <a:buChar char="•"/>
            </a:pPr>
            <a:r>
              <a:rPr lang="en-US" sz="1900">
                <a:solidFill>
                  <a:schemeClr val="tx1">
                    <a:lumMod val="75000"/>
                  </a:schemeClr>
                </a:solidFill>
              </a:rPr>
              <a:t>My husband, Aaron, and I have been married for 11 years. We have a son named Easton who is 9 years old and a daughter named Annabelle who is almost 6 years old. </a:t>
            </a:r>
          </a:p>
          <a:p>
            <a:pPr marL="285750" indent="-285750">
              <a:buFont typeface="Arial" panose="020B0604020202020204" pitchFamily="34" charset="0"/>
              <a:buChar char="•"/>
            </a:pPr>
            <a:r>
              <a:rPr lang="en-US" sz="1900">
                <a:solidFill>
                  <a:schemeClr val="tx1">
                    <a:lumMod val="75000"/>
                  </a:schemeClr>
                </a:solidFill>
              </a:rPr>
              <a:t>Our family loves camping, paddle boarding, biking and anything that is an outdoor adventure!</a:t>
            </a:r>
          </a:p>
        </p:txBody>
      </p:sp>
      <p:pic>
        <p:nvPicPr>
          <p:cNvPr id="18" name="Picture 17" descr="A person standing next to a tree&#10;&#10;Description automatically generated">
            <a:extLst>
              <a:ext uri="{FF2B5EF4-FFF2-40B4-BE49-F238E27FC236}">
                <a16:creationId xmlns:a16="http://schemas.microsoft.com/office/drawing/2014/main" id="{6BE15251-3689-4B85-BE4A-9D7C826BCF37}"/>
              </a:ext>
            </a:extLst>
          </p:cNvPr>
          <p:cNvPicPr>
            <a:picLocks noChangeAspect="1"/>
          </p:cNvPicPr>
          <p:nvPr/>
        </p:nvPicPr>
        <p:blipFill>
          <a:blip r:embed="rId3"/>
          <a:stretch>
            <a:fillRect/>
          </a:stretch>
        </p:blipFill>
        <p:spPr>
          <a:xfrm rot="5400000">
            <a:off x="-311436" y="1442948"/>
            <a:ext cx="5217136" cy="3850552"/>
          </a:xfrm>
          <a:prstGeom prst="rect">
            <a:avLst/>
          </a:prstGeom>
        </p:spPr>
      </p:pic>
    </p:spTree>
    <p:extLst>
      <p:ext uri="{BB962C8B-B14F-4D97-AF65-F5344CB8AC3E}">
        <p14:creationId xmlns:p14="http://schemas.microsoft.com/office/powerpoint/2010/main" val="30600389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6000">
        <p159:morph option="byObject"/>
      </p:transition>
    </mc:Choice>
    <mc:Fallback xmlns="">
      <p:transition spd="slow" advTm="36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EF455E0-3E2A-4117-A141-26609C6642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4" name="Rectangle 13">
            <a:extLst>
              <a:ext uri="{FF2B5EF4-FFF2-40B4-BE49-F238E27FC236}">
                <a16:creationId xmlns:a16="http://schemas.microsoft.com/office/drawing/2014/main" id="{EA80814C-0EE3-49C5-B824-51C7941DA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solidFill>
            <a:schemeClr val="bg2"/>
          </a:solidFill>
          <a:ln w="6350" cap="sq" cmpd="sng" algn="ctr">
            <a:noFill/>
            <a:prstDash val="solid"/>
            <a:miter lim="800000"/>
          </a:ln>
          <a:effectLst/>
        </p:spPr>
      </p:sp>
      <p:sp>
        <p:nvSpPr>
          <p:cNvPr id="16" name="Rectangle 15">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Rectangle 17">
            <a:extLst>
              <a:ext uri="{FF2B5EF4-FFF2-40B4-BE49-F238E27FC236}">
                <a16:creationId xmlns:a16="http://schemas.microsoft.com/office/drawing/2014/main" id="{F65EEA05-AD42-442F-B6C6-CB9FC2894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2" name="Rectangle 21">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ln w="6350" cap="sq" cmpd="sng" algn="ctr">
            <a:solidFill>
              <a:schemeClr val="tx1">
                <a:lumMod val="75000"/>
                <a:lumOff val="25000"/>
              </a:schemeClr>
            </a:solidFill>
            <a:prstDash val="solid"/>
            <a:miter lim="800000"/>
          </a:ln>
          <a:effectLst/>
        </p:spPr>
      </p:sp>
      <p:sp>
        <p:nvSpPr>
          <p:cNvPr id="5" name="Title 4">
            <a:extLst>
              <a:ext uri="{FF2B5EF4-FFF2-40B4-BE49-F238E27FC236}">
                <a16:creationId xmlns:a16="http://schemas.microsoft.com/office/drawing/2014/main" id="{0A55B7DE-CC88-4A89-9035-7CFE8FB30385}"/>
              </a:ext>
            </a:extLst>
          </p:cNvPr>
          <p:cNvSpPr>
            <a:spLocks noGrp="1"/>
          </p:cNvSpPr>
          <p:nvPr>
            <p:ph type="title"/>
          </p:nvPr>
        </p:nvSpPr>
        <p:spPr>
          <a:xfrm>
            <a:off x="7532835" y="1420706"/>
            <a:ext cx="3466540" cy="4016587"/>
          </a:xfrm>
        </p:spPr>
        <p:txBody>
          <a:bodyPr vert="horz" lIns="91440" tIns="45720" rIns="91440" bIns="45720" rtlCol="0" anchor="ctr">
            <a:normAutofit/>
          </a:bodyPr>
          <a:lstStyle/>
          <a:p>
            <a:pPr algn="ctr"/>
            <a:r>
              <a:rPr lang="en-US" sz="4000">
                <a:solidFill>
                  <a:srgbClr val="FFFF00"/>
                </a:solidFill>
              </a:rPr>
              <a:t>Homework</a:t>
            </a:r>
            <a:r>
              <a:rPr lang="en-US" sz="4000"/>
              <a:t> </a:t>
            </a:r>
          </a:p>
        </p:txBody>
      </p:sp>
      <p:sp>
        <p:nvSpPr>
          <p:cNvPr id="7" name="Text Placeholder 6">
            <a:extLst>
              <a:ext uri="{FF2B5EF4-FFF2-40B4-BE49-F238E27FC236}">
                <a16:creationId xmlns:a16="http://schemas.microsoft.com/office/drawing/2014/main" id="{3536C45F-0FEB-45C4-994F-7F7A228894CC}"/>
              </a:ext>
            </a:extLst>
          </p:cNvPr>
          <p:cNvSpPr>
            <a:spLocks noGrp="1"/>
          </p:cNvSpPr>
          <p:nvPr>
            <p:ph type="body" sz="half" idx="2"/>
          </p:nvPr>
        </p:nvSpPr>
        <p:spPr>
          <a:xfrm>
            <a:off x="1440519" y="1420706"/>
            <a:ext cx="5514758" cy="4016587"/>
          </a:xfrm>
        </p:spPr>
        <p:txBody>
          <a:bodyPr vert="horz" lIns="91440" tIns="45720" rIns="91440" bIns="45720" rtlCol="0" anchor="ctr">
            <a:noAutofit/>
          </a:bodyPr>
          <a:lstStyle/>
          <a:p>
            <a:pPr indent="-182880">
              <a:lnSpc>
                <a:spcPct val="100000"/>
              </a:lnSpc>
              <a:buFont typeface="Arial" pitchFamily="34" charset="0"/>
              <a:buChar char="•"/>
            </a:pPr>
            <a:r>
              <a:rPr lang="en-US" sz="2000">
                <a:solidFill>
                  <a:schemeClr val="tx1">
                    <a:lumMod val="75000"/>
                    <a:lumOff val="25000"/>
                  </a:schemeClr>
                </a:solidFill>
              </a:rPr>
              <a:t>Homework is assigned on a weekly basis and is graded. </a:t>
            </a:r>
          </a:p>
          <a:p>
            <a:pPr indent="-182880">
              <a:lnSpc>
                <a:spcPct val="100000"/>
              </a:lnSpc>
              <a:buFont typeface="Arial" pitchFamily="34" charset="0"/>
              <a:buChar char="•"/>
            </a:pPr>
            <a:r>
              <a:rPr lang="en-US" sz="2000">
                <a:solidFill>
                  <a:schemeClr val="tx1">
                    <a:lumMod val="75000"/>
                    <a:lumOff val="25000"/>
                  </a:schemeClr>
                </a:solidFill>
              </a:rPr>
              <a:t>On Monday, your child’s </a:t>
            </a:r>
            <a:r>
              <a:rPr lang="en-US" sz="2000">
                <a:solidFill>
                  <a:srgbClr val="FFFF00"/>
                </a:solidFill>
              </a:rPr>
              <a:t>yellow</a:t>
            </a:r>
            <a:r>
              <a:rPr lang="en-US" sz="2000">
                <a:solidFill>
                  <a:schemeClr val="tx1">
                    <a:lumMod val="75000"/>
                    <a:lumOff val="25000"/>
                  </a:schemeClr>
                </a:solidFill>
              </a:rPr>
              <a:t> homework folder will come home with the week’s packet as well as a leveled book to practice reading. </a:t>
            </a:r>
          </a:p>
          <a:p>
            <a:pPr indent="-182880">
              <a:lnSpc>
                <a:spcPct val="100000"/>
              </a:lnSpc>
              <a:buFont typeface="Arial" pitchFamily="34" charset="0"/>
              <a:buChar char="•"/>
            </a:pPr>
            <a:r>
              <a:rPr lang="en-US" sz="2000">
                <a:solidFill>
                  <a:schemeClr val="tx1">
                    <a:lumMod val="75000"/>
                    <a:lumOff val="25000"/>
                  </a:schemeClr>
                </a:solidFill>
              </a:rPr>
              <a:t>Your child will take an AR (Accelerated Reader) Comprehension quiz on this book on Friday. </a:t>
            </a:r>
          </a:p>
          <a:p>
            <a:pPr indent="-182880">
              <a:lnSpc>
                <a:spcPct val="100000"/>
              </a:lnSpc>
              <a:buFont typeface="Arial" pitchFamily="34" charset="0"/>
              <a:buChar char="•"/>
            </a:pPr>
            <a:r>
              <a:rPr lang="en-US" sz="2000">
                <a:solidFill>
                  <a:schemeClr val="tx1">
                    <a:lumMod val="75000"/>
                    <a:lumOff val="25000"/>
                  </a:schemeClr>
                </a:solidFill>
              </a:rPr>
              <a:t>Included in the homework packet are our goals and study focus for the week.</a:t>
            </a:r>
          </a:p>
          <a:p>
            <a:pPr indent="-182880">
              <a:lnSpc>
                <a:spcPct val="100000"/>
              </a:lnSpc>
              <a:buFont typeface="Arial" pitchFamily="34" charset="0"/>
              <a:buChar char="•"/>
            </a:pPr>
            <a:r>
              <a:rPr lang="en-US" sz="2000">
                <a:solidFill>
                  <a:schemeClr val="tx1">
                    <a:lumMod val="75000"/>
                    <a:lumOff val="25000"/>
                  </a:schemeClr>
                </a:solidFill>
              </a:rPr>
              <a:t>The homework and book are due back on Friday. </a:t>
            </a:r>
          </a:p>
        </p:txBody>
      </p:sp>
      <p:cxnSp>
        <p:nvCxnSpPr>
          <p:cNvPr id="24" name="Straight Connector 23">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5731"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81864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6519">
        <p159:morph option="byObject"/>
      </p:transition>
    </mc:Choice>
    <mc:Fallback xmlns="">
      <p:transition spd="slow" advTm="46519">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81DC6-1DBF-4855-9D7C-92DC0E4A5371}"/>
              </a:ext>
            </a:extLst>
          </p:cNvPr>
          <p:cNvSpPr>
            <a:spLocks noGrp="1"/>
          </p:cNvSpPr>
          <p:nvPr>
            <p:ph type="title"/>
          </p:nvPr>
        </p:nvSpPr>
        <p:spPr/>
        <p:txBody>
          <a:bodyPr/>
          <a:lstStyle/>
          <a:p>
            <a:pPr algn="ctr"/>
            <a:r>
              <a:rPr lang="en-US">
                <a:latin typeface="Aharoni" panose="02010803020104030203" pitchFamily="2" charset="-79"/>
                <a:cs typeface="Aharoni" panose="02010803020104030203" pitchFamily="2" charset="-79"/>
              </a:rPr>
              <a:t>Student Folders</a:t>
            </a:r>
          </a:p>
        </p:txBody>
      </p:sp>
      <p:sp>
        <p:nvSpPr>
          <p:cNvPr id="3" name="Content Placeholder 2">
            <a:extLst>
              <a:ext uri="{FF2B5EF4-FFF2-40B4-BE49-F238E27FC236}">
                <a16:creationId xmlns:a16="http://schemas.microsoft.com/office/drawing/2014/main" id="{9EC2ED3E-6464-4132-BA61-0E4005C20342}"/>
              </a:ext>
            </a:extLst>
          </p:cNvPr>
          <p:cNvSpPr>
            <a:spLocks noGrp="1"/>
          </p:cNvSpPr>
          <p:nvPr>
            <p:ph sz="half" idx="1"/>
          </p:nvPr>
        </p:nvSpPr>
        <p:spPr>
          <a:xfrm>
            <a:off x="993913" y="1749287"/>
            <a:ext cx="8251687" cy="1842052"/>
          </a:xfrm>
        </p:spPr>
        <p:txBody>
          <a:bodyPr>
            <a:noAutofit/>
          </a:bodyPr>
          <a:lstStyle/>
          <a:p>
            <a:pPr marL="0" indent="0">
              <a:buNone/>
            </a:pPr>
            <a:r>
              <a:rPr lang="en-US" b="1">
                <a:solidFill>
                  <a:srgbClr val="00B0F0"/>
                </a:solidFill>
              </a:rPr>
              <a:t>Blue Folder</a:t>
            </a:r>
          </a:p>
          <a:p>
            <a:pPr marL="0" indent="0">
              <a:buNone/>
            </a:pPr>
            <a:r>
              <a:rPr lang="en-US">
                <a:solidFill>
                  <a:srgbClr val="00B0F0"/>
                </a:solidFill>
              </a:rPr>
              <a:t>On Tuesdays, your child’s blue folder will come home with the previous week’s work and any office correspondence. Please sign off on the stapled review sheet and look through your child’s assignments with them. They have been working very hard and have a lot to share!</a:t>
            </a:r>
          </a:p>
          <a:p>
            <a:pPr marL="0" indent="0">
              <a:buNone/>
            </a:pPr>
            <a:r>
              <a:rPr lang="en-US">
                <a:solidFill>
                  <a:srgbClr val="00B0F0"/>
                </a:solidFill>
              </a:rPr>
              <a:t>Please return any papers asking for a parent signature.</a:t>
            </a:r>
          </a:p>
          <a:p>
            <a:pPr marL="0" indent="0">
              <a:buNone/>
            </a:pPr>
            <a:r>
              <a:rPr lang="en-US">
                <a:solidFill>
                  <a:srgbClr val="00B0F0"/>
                </a:solidFill>
              </a:rPr>
              <a:t>Tuesday folders are to be returned on Wednesday. </a:t>
            </a:r>
            <a:endParaRPr lang="en-US">
              <a:solidFill>
                <a:schemeClr val="tx2"/>
              </a:solidFill>
            </a:endParaRPr>
          </a:p>
        </p:txBody>
      </p:sp>
      <p:sp>
        <p:nvSpPr>
          <p:cNvPr id="4" name="Content Placeholder 3">
            <a:extLst>
              <a:ext uri="{FF2B5EF4-FFF2-40B4-BE49-F238E27FC236}">
                <a16:creationId xmlns:a16="http://schemas.microsoft.com/office/drawing/2014/main" id="{0C113967-9F86-497D-AE6F-0A4BC42692C8}"/>
              </a:ext>
            </a:extLst>
          </p:cNvPr>
          <p:cNvSpPr>
            <a:spLocks noGrp="1"/>
          </p:cNvSpPr>
          <p:nvPr>
            <p:ph sz="half" idx="2"/>
          </p:nvPr>
        </p:nvSpPr>
        <p:spPr>
          <a:xfrm>
            <a:off x="1066801" y="4227443"/>
            <a:ext cx="8554277" cy="1624716"/>
          </a:xfrm>
        </p:spPr>
        <p:txBody>
          <a:bodyPr>
            <a:normAutofit/>
          </a:bodyPr>
          <a:lstStyle/>
          <a:p>
            <a:pPr marL="0" indent="0">
              <a:buNone/>
            </a:pPr>
            <a:r>
              <a:rPr lang="en-US" sz="2000" b="1">
                <a:solidFill>
                  <a:srgbClr val="FF5050"/>
                </a:solidFill>
              </a:rPr>
              <a:t>Red Folder</a:t>
            </a:r>
          </a:p>
          <a:p>
            <a:pPr marL="0" indent="0">
              <a:buNone/>
            </a:pPr>
            <a:r>
              <a:rPr lang="en-US" sz="2000">
                <a:solidFill>
                  <a:srgbClr val="FF5050"/>
                </a:solidFill>
              </a:rPr>
              <a:t>Communication will be sent home daily with any school or class correspondence within the red folder. </a:t>
            </a:r>
          </a:p>
          <a:p>
            <a:pPr marL="0" indent="0">
              <a:buNone/>
            </a:pPr>
            <a:r>
              <a:rPr lang="en-US" sz="2000">
                <a:solidFill>
                  <a:srgbClr val="FF5050"/>
                </a:solidFill>
              </a:rPr>
              <a:t>Please return to school daily.</a:t>
            </a:r>
          </a:p>
        </p:txBody>
      </p:sp>
      <p:pic>
        <p:nvPicPr>
          <p:cNvPr id="8" name="Picture 7" descr="A body of water&#10;&#10;Description automatically generated">
            <a:extLst>
              <a:ext uri="{FF2B5EF4-FFF2-40B4-BE49-F238E27FC236}">
                <a16:creationId xmlns:a16="http://schemas.microsoft.com/office/drawing/2014/main" id="{26C81CCD-4D00-4D51-87C0-B82876089CB8}"/>
              </a:ext>
            </a:extLst>
          </p:cNvPr>
          <p:cNvPicPr>
            <a:picLocks noChangeAspect="1"/>
          </p:cNvPicPr>
          <p:nvPr/>
        </p:nvPicPr>
        <p:blipFill>
          <a:blip r:embed="rId2"/>
          <a:stretch>
            <a:fillRect/>
          </a:stretch>
        </p:blipFill>
        <p:spPr>
          <a:xfrm>
            <a:off x="9423400" y="1749287"/>
            <a:ext cx="1879600" cy="4064000"/>
          </a:xfrm>
          <a:prstGeom prst="rect">
            <a:avLst/>
          </a:prstGeom>
        </p:spPr>
      </p:pic>
    </p:spTree>
    <p:extLst>
      <p:ext uri="{BB962C8B-B14F-4D97-AF65-F5344CB8AC3E}">
        <p14:creationId xmlns:p14="http://schemas.microsoft.com/office/powerpoint/2010/main" val="16274128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51159">
        <p159:morph option="byObject"/>
      </p:transition>
    </mc:Choice>
    <mc:Fallback xmlns="">
      <p:transition spd="slow" advTm="51159">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C8F7D9-B33A-4378-ACC1-4DA3108182F2}"/>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37363BD7-F1F1-4BFA-8B67-10C1F8711574}"/>
              </a:ext>
            </a:extLst>
          </p:cNvPr>
          <p:cNvSpPr>
            <a:spLocks noGrp="1"/>
          </p:cNvSpPr>
          <p:nvPr>
            <p:ph idx="1"/>
          </p:nvPr>
        </p:nvSpPr>
        <p:spPr/>
        <p:txBody>
          <a:bodyPr>
            <a:normAutofit fontScale="92500" lnSpcReduction="20000"/>
          </a:bodyPr>
          <a:lstStyle/>
          <a:p>
            <a:pPr marL="0" indent="0" algn="ctr">
              <a:buNone/>
            </a:pPr>
            <a:r>
              <a:rPr lang="en-US" sz="3200" b="1"/>
              <a:t>Tests and Quizzes</a:t>
            </a:r>
          </a:p>
          <a:p>
            <a:pPr marL="0" indent="0">
              <a:buNone/>
            </a:pPr>
            <a:r>
              <a:rPr lang="en-US" sz="2600" b="1">
                <a:solidFill>
                  <a:schemeClr val="accent3">
                    <a:lumMod val="60000"/>
                    <a:lumOff val="40000"/>
                  </a:schemeClr>
                </a:solidFill>
              </a:rPr>
              <a:t>Weekly tests are on Fridays: </a:t>
            </a:r>
          </a:p>
          <a:p>
            <a:pPr marL="457200" indent="-457200">
              <a:buFont typeface="Arial" panose="020B0604020202020204" pitchFamily="34" charset="0"/>
              <a:buChar char="•"/>
            </a:pPr>
            <a:r>
              <a:rPr lang="en-US" sz="2600" b="1">
                <a:solidFill>
                  <a:schemeClr val="accent3">
                    <a:lumMod val="60000"/>
                    <a:lumOff val="40000"/>
                  </a:schemeClr>
                </a:solidFill>
              </a:rPr>
              <a:t>Spelling</a:t>
            </a:r>
          </a:p>
          <a:p>
            <a:pPr marL="457200" indent="-457200">
              <a:buFont typeface="Arial" panose="020B0604020202020204" pitchFamily="34" charset="0"/>
              <a:buChar char="•"/>
            </a:pPr>
            <a:r>
              <a:rPr lang="en-US" sz="2600" b="1">
                <a:solidFill>
                  <a:schemeClr val="accent3">
                    <a:lumMod val="60000"/>
                    <a:lumOff val="40000"/>
                  </a:schemeClr>
                </a:solidFill>
              </a:rPr>
              <a:t>Comprehension</a:t>
            </a:r>
          </a:p>
          <a:p>
            <a:pPr marL="457200" indent="-457200">
              <a:buFont typeface="Arial" panose="020B0604020202020204" pitchFamily="34" charset="0"/>
              <a:buChar char="•"/>
            </a:pPr>
            <a:r>
              <a:rPr lang="en-US" sz="2600" b="1">
                <a:solidFill>
                  <a:schemeClr val="accent3">
                    <a:lumMod val="60000"/>
                    <a:lumOff val="40000"/>
                  </a:schemeClr>
                </a:solidFill>
              </a:rPr>
              <a:t>Phonics</a:t>
            </a:r>
          </a:p>
          <a:p>
            <a:pPr marL="457200" indent="-457200">
              <a:buFont typeface="Arial" panose="020B0604020202020204" pitchFamily="34" charset="0"/>
              <a:buChar char="•"/>
            </a:pPr>
            <a:r>
              <a:rPr lang="en-US" sz="2600" b="1">
                <a:solidFill>
                  <a:schemeClr val="accent3">
                    <a:lumMod val="60000"/>
                    <a:lumOff val="40000"/>
                  </a:schemeClr>
                </a:solidFill>
              </a:rPr>
              <a:t>Bible verse </a:t>
            </a:r>
          </a:p>
          <a:p>
            <a:pPr marL="457200" indent="-457200">
              <a:buFont typeface="Arial" panose="020B0604020202020204" pitchFamily="34" charset="0"/>
              <a:buChar char="•"/>
            </a:pPr>
            <a:r>
              <a:rPr lang="en-US" sz="2600" b="1">
                <a:solidFill>
                  <a:schemeClr val="accent3">
                    <a:lumMod val="60000"/>
                    <a:lumOff val="40000"/>
                  </a:schemeClr>
                </a:solidFill>
              </a:rPr>
              <a:t>Bible Lesson Test</a:t>
            </a:r>
          </a:p>
          <a:p>
            <a:pPr marL="457200" indent="-457200">
              <a:buFont typeface="Arial" panose="020B0604020202020204" pitchFamily="34" charset="0"/>
              <a:buChar char="•"/>
            </a:pPr>
            <a:r>
              <a:rPr lang="en-US" sz="2600" b="1">
                <a:solidFill>
                  <a:schemeClr val="accent3">
                    <a:lumMod val="60000"/>
                    <a:lumOff val="40000"/>
                  </a:schemeClr>
                </a:solidFill>
              </a:rPr>
              <a:t>Vocabulary </a:t>
            </a:r>
          </a:p>
          <a:p>
            <a:pPr marL="457200" indent="-457200">
              <a:buFont typeface="Arial" panose="020B0604020202020204" pitchFamily="34" charset="0"/>
              <a:buChar char="•"/>
            </a:pPr>
            <a:r>
              <a:rPr lang="en-US" sz="2600" b="1">
                <a:solidFill>
                  <a:schemeClr val="accent3">
                    <a:lumMod val="60000"/>
                    <a:lumOff val="40000"/>
                  </a:schemeClr>
                </a:solidFill>
              </a:rPr>
              <a:t>Chapter tests for other subjects are posted several days prior to the test. Check Monday’s Newsletter under tests for dates and study information. </a:t>
            </a:r>
          </a:p>
          <a:p>
            <a:pPr marL="0" indent="0" algn="ctr">
              <a:buNone/>
            </a:pPr>
            <a:r>
              <a:rPr lang="en-US" sz="3200">
                <a:solidFill>
                  <a:schemeClr val="accent3">
                    <a:lumMod val="60000"/>
                    <a:lumOff val="40000"/>
                  </a:schemeClr>
                </a:solidFill>
                <a:latin typeface="Bookman Old Style" panose="02050604050505020204" pitchFamily="18" charset="0"/>
              </a:rPr>
              <a:t> </a:t>
            </a:r>
          </a:p>
        </p:txBody>
      </p:sp>
      <p:sp>
        <p:nvSpPr>
          <p:cNvPr id="7" name="Text Placeholder 6">
            <a:extLst>
              <a:ext uri="{FF2B5EF4-FFF2-40B4-BE49-F238E27FC236}">
                <a16:creationId xmlns:a16="http://schemas.microsoft.com/office/drawing/2014/main" id="{2893E6F4-8AF5-448F-8213-A9FFCA3237F4}"/>
              </a:ext>
            </a:extLst>
          </p:cNvPr>
          <p:cNvSpPr>
            <a:spLocks noGrp="1"/>
          </p:cNvSpPr>
          <p:nvPr>
            <p:ph type="body" sz="half" idx="2"/>
          </p:nvPr>
        </p:nvSpPr>
        <p:spPr/>
        <p:txBody>
          <a:bodyPr>
            <a:normAutofit/>
          </a:bodyPr>
          <a:lstStyle/>
          <a:p>
            <a:pPr algn="ctr"/>
            <a:r>
              <a:rPr lang="en-US" sz="2800"/>
              <a:t>It’s up to you how far you’ll go.</a:t>
            </a:r>
          </a:p>
          <a:p>
            <a:pPr algn="ctr"/>
            <a:r>
              <a:rPr lang="en-US" sz="2800"/>
              <a:t>If you don’t try, you’ll never know. </a:t>
            </a:r>
          </a:p>
        </p:txBody>
      </p:sp>
      <p:pic>
        <p:nvPicPr>
          <p:cNvPr id="9" name="Picture 8" descr="Canoe on water during sunset">
            <a:extLst>
              <a:ext uri="{FF2B5EF4-FFF2-40B4-BE49-F238E27FC236}">
                <a16:creationId xmlns:a16="http://schemas.microsoft.com/office/drawing/2014/main" id="{94340355-4FE0-4C1B-BBF4-F3D1A7490A1F}"/>
              </a:ext>
            </a:extLst>
          </p:cNvPr>
          <p:cNvPicPr>
            <a:picLocks noChangeAspect="1"/>
          </p:cNvPicPr>
          <p:nvPr/>
        </p:nvPicPr>
        <p:blipFill>
          <a:blip r:embed="rId2"/>
          <a:stretch>
            <a:fillRect/>
          </a:stretch>
        </p:blipFill>
        <p:spPr>
          <a:xfrm>
            <a:off x="9296400" y="574704"/>
            <a:ext cx="2488054" cy="1658298"/>
          </a:xfrm>
          <a:prstGeom prst="rect">
            <a:avLst/>
          </a:prstGeom>
        </p:spPr>
      </p:pic>
    </p:spTree>
    <p:extLst>
      <p:ext uri="{BB962C8B-B14F-4D97-AF65-F5344CB8AC3E}">
        <p14:creationId xmlns:p14="http://schemas.microsoft.com/office/powerpoint/2010/main" val="20865167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1721">
        <p159:morph option="byObject"/>
      </p:transition>
    </mc:Choice>
    <mc:Fallback xmlns="">
      <p:transition spd="slow" advTm="21721">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2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950D02-E296-473E-8C0E-07899CC853F7}"/>
              </a:ext>
            </a:extLst>
          </p:cNvPr>
          <p:cNvSpPr>
            <a:spLocks noGrp="1"/>
          </p:cNvSpPr>
          <p:nvPr>
            <p:ph type="title"/>
          </p:nvPr>
        </p:nvSpPr>
        <p:spPr/>
        <p:txBody>
          <a:bodyPr>
            <a:normAutofit/>
          </a:bodyPr>
          <a:lstStyle/>
          <a:p>
            <a:pPr algn="ctr"/>
            <a:r>
              <a:rPr lang="en-US"/>
              <a:t>Grading</a:t>
            </a:r>
            <a:br>
              <a:rPr lang="en-US"/>
            </a:br>
            <a:endParaRPr lang="en-US" sz="2000"/>
          </a:p>
        </p:txBody>
      </p:sp>
      <p:sp>
        <p:nvSpPr>
          <p:cNvPr id="7" name="Content Placeholder 6">
            <a:extLst>
              <a:ext uri="{FF2B5EF4-FFF2-40B4-BE49-F238E27FC236}">
                <a16:creationId xmlns:a16="http://schemas.microsoft.com/office/drawing/2014/main" id="{B8F3A3FD-DC03-48F8-A9AE-DA394A65B356}"/>
              </a:ext>
            </a:extLst>
          </p:cNvPr>
          <p:cNvSpPr>
            <a:spLocks noGrp="1"/>
          </p:cNvSpPr>
          <p:nvPr>
            <p:ph sz="half" idx="1"/>
          </p:nvPr>
        </p:nvSpPr>
        <p:spPr>
          <a:xfrm>
            <a:off x="675250" y="642594"/>
            <a:ext cx="4304714" cy="5679184"/>
          </a:xfrm>
        </p:spPr>
        <p:txBody>
          <a:bodyPr>
            <a:noAutofit/>
          </a:bodyPr>
          <a:lstStyle/>
          <a:p>
            <a:r>
              <a:rPr lang="en-US"/>
              <a:t>Bible: </a:t>
            </a:r>
          </a:p>
          <a:p>
            <a:pPr lvl="1"/>
            <a:r>
              <a:rPr lang="en-US"/>
              <a:t>Bible Verse 40%</a:t>
            </a:r>
          </a:p>
          <a:p>
            <a:pPr lvl="1"/>
            <a:r>
              <a:rPr lang="en-US"/>
              <a:t>Bible Test 30%</a:t>
            </a:r>
          </a:p>
          <a:p>
            <a:pPr lvl="1"/>
            <a:r>
              <a:rPr lang="en-US"/>
              <a:t> Classwork 30%</a:t>
            </a:r>
          </a:p>
          <a:p>
            <a:r>
              <a:rPr lang="en-US"/>
              <a:t>Math: </a:t>
            </a:r>
          </a:p>
          <a:p>
            <a:pPr lvl="1"/>
            <a:r>
              <a:rPr lang="en-US"/>
              <a:t>Classwork 40%</a:t>
            </a:r>
          </a:p>
          <a:p>
            <a:pPr lvl="1"/>
            <a:r>
              <a:rPr lang="en-US"/>
              <a:t>Assessment 30%</a:t>
            </a:r>
          </a:p>
          <a:p>
            <a:pPr lvl="1"/>
            <a:r>
              <a:rPr lang="en-US"/>
              <a:t> Fluency 30%</a:t>
            </a:r>
          </a:p>
          <a:p>
            <a:r>
              <a:rPr lang="en-US"/>
              <a:t>Science/Social Studies: </a:t>
            </a:r>
          </a:p>
          <a:p>
            <a:pPr lvl="1"/>
            <a:r>
              <a:rPr lang="en-US"/>
              <a:t>Classwork 45% </a:t>
            </a:r>
          </a:p>
          <a:p>
            <a:pPr lvl="1"/>
            <a:r>
              <a:rPr lang="en-US"/>
              <a:t>STEM 20% </a:t>
            </a:r>
          </a:p>
          <a:p>
            <a:pPr lvl="1"/>
            <a:r>
              <a:rPr lang="en-US"/>
              <a:t>Test 35%</a:t>
            </a:r>
          </a:p>
          <a:p>
            <a:r>
              <a:rPr lang="en-US"/>
              <a:t>Reading: </a:t>
            </a:r>
          </a:p>
          <a:p>
            <a:pPr lvl="1"/>
            <a:r>
              <a:rPr lang="en-US"/>
              <a:t>Classwork 30%</a:t>
            </a:r>
          </a:p>
          <a:p>
            <a:pPr lvl="1"/>
            <a:r>
              <a:rPr lang="en-US"/>
              <a:t>Comprehension/AR 30%</a:t>
            </a:r>
          </a:p>
          <a:p>
            <a:pPr lvl="1"/>
            <a:r>
              <a:rPr lang="en-US"/>
              <a:t>Fluency 10% </a:t>
            </a:r>
          </a:p>
          <a:p>
            <a:pPr lvl="1"/>
            <a:r>
              <a:rPr lang="en-US"/>
              <a:t>Vocabulary 30%</a:t>
            </a:r>
          </a:p>
        </p:txBody>
      </p:sp>
      <p:sp>
        <p:nvSpPr>
          <p:cNvPr id="8" name="Content Placeholder 7">
            <a:extLst>
              <a:ext uri="{FF2B5EF4-FFF2-40B4-BE49-F238E27FC236}">
                <a16:creationId xmlns:a16="http://schemas.microsoft.com/office/drawing/2014/main" id="{1A2B8DCE-4792-49F3-98DB-746ED31CEB1E}"/>
              </a:ext>
            </a:extLst>
          </p:cNvPr>
          <p:cNvSpPr>
            <a:spLocks noGrp="1"/>
          </p:cNvSpPr>
          <p:nvPr>
            <p:ph sz="half" idx="2"/>
          </p:nvPr>
        </p:nvSpPr>
        <p:spPr>
          <a:xfrm>
            <a:off x="7991968" y="642594"/>
            <a:ext cx="3524782" cy="5572812"/>
          </a:xfrm>
        </p:spPr>
        <p:txBody>
          <a:bodyPr>
            <a:normAutofit lnSpcReduction="10000"/>
          </a:bodyPr>
          <a:lstStyle/>
          <a:p>
            <a:r>
              <a:rPr lang="en-US"/>
              <a:t>Writing: </a:t>
            </a:r>
          </a:p>
          <a:p>
            <a:pPr lvl="1"/>
            <a:r>
              <a:rPr lang="en-US"/>
              <a:t>Planning 30%</a:t>
            </a:r>
          </a:p>
          <a:p>
            <a:pPr lvl="1"/>
            <a:r>
              <a:rPr lang="en-US" sz="1600"/>
              <a:t>Draft 30%</a:t>
            </a:r>
          </a:p>
          <a:p>
            <a:pPr lvl="1"/>
            <a:r>
              <a:rPr lang="en-US" sz="1800"/>
              <a:t>Final 40%</a:t>
            </a:r>
          </a:p>
          <a:p>
            <a:r>
              <a:rPr lang="en-US"/>
              <a:t>Spelling: </a:t>
            </a:r>
          </a:p>
          <a:p>
            <a:pPr lvl="1"/>
            <a:r>
              <a:rPr lang="en-US"/>
              <a:t>Classwork 30%</a:t>
            </a:r>
          </a:p>
          <a:p>
            <a:pPr lvl="1"/>
            <a:r>
              <a:rPr lang="en-US"/>
              <a:t>Spelling Assessment 35%</a:t>
            </a:r>
          </a:p>
          <a:p>
            <a:pPr lvl="1"/>
            <a:r>
              <a:rPr lang="en-US"/>
              <a:t> Phonics Assessment 35%</a:t>
            </a:r>
          </a:p>
          <a:p>
            <a:r>
              <a:rPr lang="en-US"/>
              <a:t>English:</a:t>
            </a:r>
          </a:p>
          <a:p>
            <a:pPr lvl="1"/>
            <a:r>
              <a:rPr lang="en-US"/>
              <a:t> Classwork 50%</a:t>
            </a:r>
          </a:p>
          <a:p>
            <a:pPr lvl="1"/>
            <a:r>
              <a:rPr lang="en-US"/>
              <a:t>Assessment 50%</a:t>
            </a:r>
          </a:p>
          <a:p>
            <a:r>
              <a:rPr lang="en-US"/>
              <a:t>Penmanship: </a:t>
            </a:r>
          </a:p>
          <a:p>
            <a:pPr lvl="1"/>
            <a:r>
              <a:rPr lang="en-US"/>
              <a:t>Handwriting 100%</a:t>
            </a:r>
          </a:p>
          <a:p>
            <a:r>
              <a:rPr lang="en-US"/>
              <a:t>Study Skills: </a:t>
            </a:r>
          </a:p>
          <a:p>
            <a:pPr lvl="1"/>
            <a:r>
              <a:rPr lang="en-US"/>
              <a:t>Homework 100%</a:t>
            </a:r>
          </a:p>
          <a:p>
            <a:r>
              <a:rPr lang="en-US"/>
              <a:t>Conduct: </a:t>
            </a:r>
          </a:p>
          <a:p>
            <a:pPr lvl="1"/>
            <a:r>
              <a:rPr lang="en-US"/>
              <a:t>Conduct 100%</a:t>
            </a:r>
          </a:p>
        </p:txBody>
      </p:sp>
      <p:pic>
        <p:nvPicPr>
          <p:cNvPr id="10" name="Picture 9" descr="Fireflies in the forest at dusk">
            <a:extLst>
              <a:ext uri="{FF2B5EF4-FFF2-40B4-BE49-F238E27FC236}">
                <a16:creationId xmlns:a16="http://schemas.microsoft.com/office/drawing/2014/main" id="{22B65BFD-6C52-4222-8600-BFB7A20FDAB2}"/>
              </a:ext>
            </a:extLst>
          </p:cNvPr>
          <p:cNvPicPr>
            <a:picLocks noChangeAspect="1"/>
          </p:cNvPicPr>
          <p:nvPr/>
        </p:nvPicPr>
        <p:blipFill>
          <a:blip r:embed="rId2"/>
          <a:stretch>
            <a:fillRect/>
          </a:stretch>
        </p:blipFill>
        <p:spPr>
          <a:xfrm>
            <a:off x="3910817" y="2567148"/>
            <a:ext cx="4081151" cy="2732058"/>
          </a:xfrm>
          <a:prstGeom prst="rect">
            <a:avLst/>
          </a:prstGeom>
        </p:spPr>
      </p:pic>
    </p:spTree>
    <p:extLst>
      <p:ext uri="{BB962C8B-B14F-4D97-AF65-F5344CB8AC3E}">
        <p14:creationId xmlns:p14="http://schemas.microsoft.com/office/powerpoint/2010/main" val="15504762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420">
        <p159:morph option="byObject"/>
      </p:transition>
    </mc:Choice>
    <mc:Fallback xmlns="">
      <p:transition spd="slow" advTm="3542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06FF3823-BBAD-4D28-B6DB-E416E2409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42" name="Rectangle 41">
            <a:extLst>
              <a:ext uri="{FF2B5EF4-FFF2-40B4-BE49-F238E27FC236}">
                <a16:creationId xmlns:a16="http://schemas.microsoft.com/office/drawing/2014/main" id="{0E20F056-0FFD-4EE9-BDCB-8963C7F8B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44" name="Rectangle 43">
            <a:extLst>
              <a:ext uri="{FF2B5EF4-FFF2-40B4-BE49-F238E27FC236}">
                <a16:creationId xmlns:a16="http://schemas.microsoft.com/office/drawing/2014/main" id="{87507ED7-71D7-4B95-8D4F-7B3E18623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solidFill>
            <a:schemeClr val="bg2"/>
          </a:solidFill>
          <a:ln w="9525" cap="sq" cmpd="sng" algn="ctr">
            <a:noFill/>
            <a:prstDash val="solid"/>
            <a:miter lim="800000"/>
          </a:ln>
          <a:effectLst/>
        </p:spPr>
      </p:sp>
      <p:grpSp>
        <p:nvGrpSpPr>
          <p:cNvPr id="46" name="Group 45">
            <a:extLst>
              <a:ext uri="{FF2B5EF4-FFF2-40B4-BE49-F238E27FC236}">
                <a16:creationId xmlns:a16="http://schemas.microsoft.com/office/drawing/2014/main" id="{AA38E6D2-F0D9-4B69-ABEB-EB70412E8C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2227748" cy="731520"/>
            <a:chOff x="4828372" y="1267730"/>
            <a:chExt cx="2227748" cy="731520"/>
          </a:xfrm>
        </p:grpSpPr>
        <p:sp>
          <p:nvSpPr>
            <p:cNvPr id="47" name="Rectangle 46">
              <a:extLst>
                <a:ext uri="{FF2B5EF4-FFF2-40B4-BE49-F238E27FC236}">
                  <a16:creationId xmlns:a16="http://schemas.microsoft.com/office/drawing/2014/main" id="{025EA075-7728-48F3-B18E-92389160D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8" name="Group 47">
              <a:extLst>
                <a:ext uri="{FF2B5EF4-FFF2-40B4-BE49-F238E27FC236}">
                  <a16:creationId xmlns:a16="http://schemas.microsoft.com/office/drawing/2014/main" id="{1115E6AD-1E2A-40FE-B424-56271D8A89F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49" name="Straight Connector 48">
                <a:extLst>
                  <a:ext uri="{FF2B5EF4-FFF2-40B4-BE49-F238E27FC236}">
                    <a16:creationId xmlns:a16="http://schemas.microsoft.com/office/drawing/2014/main" id="{D2CFBBA0-D70F-4068-8385-B020EA21AAB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963F62F-FFD6-43CD-BE0D-00770BB97C0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75688F4-0BFA-49D0-92B0-84CBE5508B0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grpSp>
      <p:sp>
        <p:nvSpPr>
          <p:cNvPr id="53" name="Rectangle 52">
            <a:extLst>
              <a:ext uri="{FF2B5EF4-FFF2-40B4-BE49-F238E27FC236}">
                <a16:creationId xmlns:a16="http://schemas.microsoft.com/office/drawing/2014/main" id="{17099D40-1A08-4673-875D-E69976FF6D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1546A2FE-84CF-45A6-9FA7-4DFA9A1945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 y="0"/>
            <a:ext cx="12192000" cy="6858000"/>
          </a:xfrm>
          <a:prstGeom prst="rect">
            <a:avLst/>
          </a:prstGeom>
          <a:blipFill dpi="0" rotWithShape="1">
            <a:blip r:embed="rId2">
              <a:alphaModFix amt="45000"/>
              <a:duotone>
                <a:schemeClr val="accent2">
                  <a:shade val="45000"/>
                  <a:satMod val="135000"/>
                </a:schemeClr>
                <a:prstClr val="white"/>
              </a:duotone>
            </a:blip>
            <a:srcRect/>
            <a:tile tx="-215900" ty="-120650" sx="94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57" name="Rectangle 56">
            <a:extLst>
              <a:ext uri="{FF2B5EF4-FFF2-40B4-BE49-F238E27FC236}">
                <a16:creationId xmlns:a16="http://schemas.microsoft.com/office/drawing/2014/main" id="{F85002DA-15DC-4AD2-A3DF-440348C8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675873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C49C9793-CA6F-415C-B3ED-905E9BFC0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1973" y="643464"/>
            <a:ext cx="4143830" cy="5566305"/>
          </a:xfrm>
          <a:prstGeom prst="rect">
            <a:avLst/>
          </a:prstGeom>
          <a:solidFill>
            <a:schemeClr val="tx1"/>
          </a:solidFill>
          <a:ln w="6350" cap="flat" cmpd="sng" algn="ctr">
            <a:solidFill>
              <a:schemeClr val="tx1"/>
            </a:solidFill>
            <a:prstDash val="solid"/>
          </a:ln>
          <a:effectLst>
            <a:outerShdw blurRad="63500" algn="ctr" rotWithShape="0">
              <a:prstClr val="black">
                <a:alpha val="40000"/>
              </a:prstClr>
            </a:outerShdw>
            <a:softEdge rad="0"/>
          </a:effectLst>
        </p:spPr>
      </p:sp>
      <p:sp>
        <p:nvSpPr>
          <p:cNvPr id="61" name="Rectangle 60">
            <a:extLst>
              <a:ext uri="{FF2B5EF4-FFF2-40B4-BE49-F238E27FC236}">
                <a16:creationId xmlns:a16="http://schemas.microsoft.com/office/drawing/2014/main" id="{362F5248-9F4C-4769-8CD1-D321F0FC1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7364" y="806751"/>
            <a:ext cx="3813048" cy="5239730"/>
          </a:xfrm>
          <a:prstGeom prst="rect">
            <a:avLst/>
          </a:prstGeom>
          <a:solidFill>
            <a:schemeClr val="bg2"/>
          </a:solidFill>
          <a:ln w="6350" cap="sq" cmpd="sng" algn="ctr">
            <a:noFill/>
            <a:prstDash val="solid"/>
            <a:miter lim="800000"/>
          </a:ln>
          <a:effectLst/>
        </p:spPr>
      </p:sp>
      <p:sp>
        <p:nvSpPr>
          <p:cNvPr id="8" name="Title 7">
            <a:extLst>
              <a:ext uri="{FF2B5EF4-FFF2-40B4-BE49-F238E27FC236}">
                <a16:creationId xmlns:a16="http://schemas.microsoft.com/office/drawing/2014/main" id="{6CDF1D54-1C2D-4EA7-94AA-874C94576FA5}"/>
              </a:ext>
            </a:extLst>
          </p:cNvPr>
          <p:cNvSpPr>
            <a:spLocks noGrp="1"/>
          </p:cNvSpPr>
          <p:nvPr>
            <p:ph type="title"/>
          </p:nvPr>
        </p:nvSpPr>
        <p:spPr>
          <a:xfrm>
            <a:off x="7957225" y="1559769"/>
            <a:ext cx="2978281" cy="769782"/>
          </a:xfrm>
        </p:spPr>
        <p:txBody>
          <a:bodyPr vert="horz" lIns="91440" tIns="45720" rIns="91440" bIns="45720" rtlCol="0" anchor="ctr">
            <a:normAutofit fontScale="90000"/>
          </a:bodyPr>
          <a:lstStyle/>
          <a:p>
            <a:r>
              <a:rPr lang="en-US" sz="4400"/>
              <a:t>Resource Schedule</a:t>
            </a:r>
          </a:p>
        </p:txBody>
      </p:sp>
      <p:sp>
        <p:nvSpPr>
          <p:cNvPr id="9" name="Text Placeholder 8">
            <a:extLst>
              <a:ext uri="{FF2B5EF4-FFF2-40B4-BE49-F238E27FC236}">
                <a16:creationId xmlns:a16="http://schemas.microsoft.com/office/drawing/2014/main" id="{28B87D3F-EF6A-4498-9405-70AE6DD30FC0}"/>
              </a:ext>
            </a:extLst>
          </p:cNvPr>
          <p:cNvSpPr>
            <a:spLocks noGrp="1"/>
          </p:cNvSpPr>
          <p:nvPr>
            <p:ph type="body" idx="1"/>
          </p:nvPr>
        </p:nvSpPr>
        <p:spPr>
          <a:xfrm>
            <a:off x="7957225" y="2329551"/>
            <a:ext cx="2978282" cy="3370859"/>
          </a:xfrm>
        </p:spPr>
        <p:txBody>
          <a:bodyPr vert="horz" lIns="91440" tIns="45720" rIns="91440" bIns="45720" rtlCol="0">
            <a:noAutofit/>
          </a:bodyPr>
          <a:lstStyle/>
          <a:p>
            <a:pPr>
              <a:lnSpc>
                <a:spcPct val="90000"/>
              </a:lnSpc>
              <a:spcBef>
                <a:spcPts val="0"/>
              </a:spcBef>
              <a:spcAft>
                <a:spcPts val="600"/>
              </a:spcAft>
            </a:pPr>
            <a:r>
              <a:rPr lang="en-US" sz="1200" b="1" spc="80"/>
              <a:t>Monday</a:t>
            </a:r>
          </a:p>
          <a:p>
            <a:pPr>
              <a:lnSpc>
                <a:spcPct val="90000"/>
              </a:lnSpc>
              <a:spcBef>
                <a:spcPts val="0"/>
              </a:spcBef>
              <a:spcAft>
                <a:spcPts val="600"/>
              </a:spcAft>
            </a:pPr>
            <a:r>
              <a:rPr lang="en-US" sz="1200" spc="80"/>
              <a:t>Spanish 12:10-12:50</a:t>
            </a:r>
          </a:p>
          <a:p>
            <a:pPr>
              <a:lnSpc>
                <a:spcPct val="90000"/>
              </a:lnSpc>
              <a:spcBef>
                <a:spcPts val="0"/>
              </a:spcBef>
              <a:spcAft>
                <a:spcPts val="600"/>
              </a:spcAft>
            </a:pPr>
            <a:r>
              <a:rPr lang="en-US" sz="1200" spc="80"/>
              <a:t>Library 1:25-2:05</a:t>
            </a:r>
          </a:p>
          <a:p>
            <a:pPr>
              <a:lnSpc>
                <a:spcPct val="90000"/>
              </a:lnSpc>
              <a:spcBef>
                <a:spcPts val="0"/>
              </a:spcBef>
              <a:spcAft>
                <a:spcPts val="600"/>
              </a:spcAft>
            </a:pPr>
            <a:r>
              <a:rPr lang="en-US" sz="1200" b="1" spc="80"/>
              <a:t>Tuesday</a:t>
            </a:r>
            <a:r>
              <a:rPr lang="en-US" sz="1200" spc="80"/>
              <a:t> </a:t>
            </a:r>
          </a:p>
          <a:p>
            <a:pPr>
              <a:lnSpc>
                <a:spcPct val="90000"/>
              </a:lnSpc>
              <a:spcBef>
                <a:spcPts val="0"/>
              </a:spcBef>
              <a:spcAft>
                <a:spcPts val="600"/>
              </a:spcAft>
            </a:pPr>
            <a:r>
              <a:rPr lang="en-US" sz="1200" spc="80"/>
              <a:t>P.E. 8:55-9:40</a:t>
            </a:r>
          </a:p>
          <a:p>
            <a:pPr>
              <a:lnSpc>
                <a:spcPct val="90000"/>
              </a:lnSpc>
              <a:spcBef>
                <a:spcPts val="0"/>
              </a:spcBef>
              <a:spcAft>
                <a:spcPts val="600"/>
              </a:spcAft>
            </a:pPr>
            <a:r>
              <a:rPr lang="en-US" sz="1200" b="1" spc="80"/>
              <a:t>Wednesday</a:t>
            </a:r>
          </a:p>
          <a:p>
            <a:pPr>
              <a:lnSpc>
                <a:spcPct val="90000"/>
              </a:lnSpc>
              <a:spcBef>
                <a:spcPts val="0"/>
              </a:spcBef>
              <a:spcAft>
                <a:spcPts val="600"/>
              </a:spcAft>
            </a:pPr>
            <a:r>
              <a:rPr lang="en-US" sz="1200" spc="80"/>
              <a:t>Computer 1:00-1:50</a:t>
            </a:r>
          </a:p>
          <a:p>
            <a:pPr>
              <a:lnSpc>
                <a:spcPct val="90000"/>
              </a:lnSpc>
              <a:spcBef>
                <a:spcPts val="0"/>
              </a:spcBef>
              <a:spcAft>
                <a:spcPts val="600"/>
              </a:spcAft>
            </a:pPr>
            <a:r>
              <a:rPr lang="en-US" sz="1200" b="1" spc="80"/>
              <a:t>Thursday</a:t>
            </a:r>
          </a:p>
          <a:p>
            <a:pPr>
              <a:lnSpc>
                <a:spcPct val="90000"/>
              </a:lnSpc>
              <a:spcBef>
                <a:spcPts val="0"/>
              </a:spcBef>
              <a:spcAft>
                <a:spcPts val="600"/>
              </a:spcAft>
            </a:pPr>
            <a:r>
              <a:rPr lang="en-US" sz="1200" spc="80"/>
              <a:t>Chapel 8:20-8:50</a:t>
            </a:r>
          </a:p>
          <a:p>
            <a:pPr>
              <a:lnSpc>
                <a:spcPct val="90000"/>
              </a:lnSpc>
              <a:spcBef>
                <a:spcPts val="0"/>
              </a:spcBef>
              <a:spcAft>
                <a:spcPts val="600"/>
              </a:spcAft>
            </a:pPr>
            <a:r>
              <a:rPr lang="en-US" sz="1200" b="1" spc="80"/>
              <a:t>Friday</a:t>
            </a:r>
          </a:p>
          <a:p>
            <a:pPr>
              <a:lnSpc>
                <a:spcPct val="90000"/>
              </a:lnSpc>
              <a:spcBef>
                <a:spcPts val="0"/>
              </a:spcBef>
              <a:spcAft>
                <a:spcPts val="600"/>
              </a:spcAft>
            </a:pPr>
            <a:r>
              <a:rPr lang="en-US" sz="1200" spc="80"/>
              <a:t>Music 8:10-8:50</a:t>
            </a:r>
          </a:p>
          <a:p>
            <a:pPr>
              <a:lnSpc>
                <a:spcPct val="90000"/>
              </a:lnSpc>
              <a:spcBef>
                <a:spcPts val="0"/>
              </a:spcBef>
              <a:spcAft>
                <a:spcPts val="600"/>
              </a:spcAft>
            </a:pPr>
            <a:r>
              <a:rPr lang="en-US" sz="1200" spc="80"/>
              <a:t>STEM 2:30-3:00</a:t>
            </a:r>
          </a:p>
          <a:p>
            <a:pPr>
              <a:lnSpc>
                <a:spcPct val="90000"/>
              </a:lnSpc>
              <a:spcBef>
                <a:spcPts val="0"/>
              </a:spcBef>
              <a:spcAft>
                <a:spcPts val="600"/>
              </a:spcAft>
            </a:pPr>
            <a:r>
              <a:rPr lang="en-US" sz="1200" spc="80"/>
              <a:t>Art Classes will begin during the 2</a:t>
            </a:r>
            <a:r>
              <a:rPr lang="en-US" sz="1200" spc="80" baseline="30000"/>
              <a:t>nd</a:t>
            </a:r>
            <a:r>
              <a:rPr lang="en-US" sz="1200" spc="80"/>
              <a:t> Semester</a:t>
            </a:r>
          </a:p>
          <a:p>
            <a:pPr>
              <a:lnSpc>
                <a:spcPct val="90000"/>
              </a:lnSpc>
              <a:spcBef>
                <a:spcPts val="0"/>
              </a:spcBef>
              <a:spcAft>
                <a:spcPts val="600"/>
              </a:spcAft>
            </a:pPr>
            <a:endParaRPr lang="en-US" sz="1200" spc="80"/>
          </a:p>
        </p:txBody>
      </p:sp>
      <p:pic>
        <p:nvPicPr>
          <p:cNvPr id="13" name="Picture 12" descr="Honeybee gathering nectar">
            <a:extLst>
              <a:ext uri="{FF2B5EF4-FFF2-40B4-BE49-F238E27FC236}">
                <a16:creationId xmlns:a16="http://schemas.microsoft.com/office/drawing/2014/main" id="{0041AE74-4229-4705-995B-58B6F32C64B7}"/>
              </a:ext>
            </a:extLst>
          </p:cNvPr>
          <p:cNvPicPr>
            <a:picLocks noChangeAspect="1"/>
          </p:cNvPicPr>
          <p:nvPr/>
        </p:nvPicPr>
        <p:blipFill rotWithShape="1">
          <a:blip r:embed="rId3"/>
          <a:srcRect l="42199"/>
          <a:stretch/>
        </p:blipFill>
        <p:spPr>
          <a:xfrm>
            <a:off x="643192" y="645106"/>
            <a:ext cx="5451627" cy="5564663"/>
          </a:xfrm>
          <a:prstGeom prst="rect">
            <a:avLst/>
          </a:prstGeom>
        </p:spPr>
      </p:pic>
      <p:sp>
        <p:nvSpPr>
          <p:cNvPr id="63" name="Rectangle 62">
            <a:extLst>
              <a:ext uri="{FF2B5EF4-FFF2-40B4-BE49-F238E27FC236}">
                <a16:creationId xmlns:a16="http://schemas.microsoft.com/office/drawing/2014/main" id="{055CC182-326D-4217-8127-37D0C95EC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3768" y="640856"/>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cxnSp>
        <p:nvCxnSpPr>
          <p:cNvPr id="65" name="Straight Connector 64">
            <a:extLst>
              <a:ext uri="{FF2B5EF4-FFF2-40B4-BE49-F238E27FC236}">
                <a16:creationId xmlns:a16="http://schemas.microsoft.com/office/drawing/2014/main" id="{8A8175A8-DF7D-49B1-BB49-D2AE894EB1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8068"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EFED17B-338D-4E8B-9004-C529A5F574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09708"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C4FB6D9-E383-46C0-AE7E-123A43B461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8068" y="1286150"/>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47313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7943">
        <p159:morph option="byObject"/>
      </p:transition>
    </mc:Choice>
    <mc:Fallback xmlns="">
      <p:transition spd="slow" advTm="27943">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20C82-B8C8-4170-80FE-4FA4130083AF}"/>
              </a:ext>
            </a:extLst>
          </p:cNvPr>
          <p:cNvSpPr>
            <a:spLocks noGrp="1"/>
          </p:cNvSpPr>
          <p:nvPr>
            <p:ph type="title"/>
          </p:nvPr>
        </p:nvSpPr>
        <p:spPr/>
        <p:txBody>
          <a:bodyPr/>
          <a:lstStyle/>
          <a:p>
            <a:r>
              <a:rPr lang="en-US"/>
              <a:t>Technology</a:t>
            </a:r>
            <a:br>
              <a:rPr lang="en-US"/>
            </a:br>
            <a:endParaRPr lang="en-US"/>
          </a:p>
        </p:txBody>
      </p:sp>
      <p:sp>
        <p:nvSpPr>
          <p:cNvPr id="3" name="Text Placeholder 2">
            <a:extLst>
              <a:ext uri="{FF2B5EF4-FFF2-40B4-BE49-F238E27FC236}">
                <a16:creationId xmlns:a16="http://schemas.microsoft.com/office/drawing/2014/main" id="{F8353F9B-CCD7-4647-A1F1-C00F21A0E342}"/>
              </a:ext>
            </a:extLst>
          </p:cNvPr>
          <p:cNvSpPr>
            <a:spLocks noGrp="1"/>
          </p:cNvSpPr>
          <p:nvPr>
            <p:ph type="body" idx="1"/>
          </p:nvPr>
        </p:nvSpPr>
        <p:spPr>
          <a:xfrm>
            <a:off x="1563624" y="3429000"/>
            <a:ext cx="9070848" cy="1710262"/>
          </a:xfrm>
        </p:spPr>
        <p:txBody>
          <a:bodyPr>
            <a:normAutofit/>
          </a:bodyPr>
          <a:lstStyle/>
          <a:p>
            <a:pPr marL="457200" indent="-457200">
              <a:buFont typeface="Arial" panose="020B0604020202020204" pitchFamily="34" charset="0"/>
              <a:buChar char="•"/>
            </a:pPr>
            <a:r>
              <a:rPr lang="en-US" sz="2400">
                <a:solidFill>
                  <a:schemeClr val="accent1">
                    <a:lumMod val="40000"/>
                    <a:lumOff val="60000"/>
                  </a:schemeClr>
                </a:solidFill>
              </a:rPr>
              <a:t>We will be utilizing IXL, Think Central, AR/Renaissance, </a:t>
            </a:r>
            <a:r>
              <a:rPr lang="en-US" sz="2400" err="1">
                <a:solidFill>
                  <a:schemeClr val="accent1">
                    <a:lumMod val="40000"/>
                    <a:lumOff val="60000"/>
                  </a:schemeClr>
                </a:solidFill>
              </a:rPr>
              <a:t>Savvas</a:t>
            </a:r>
            <a:r>
              <a:rPr lang="en-US" sz="2400">
                <a:solidFill>
                  <a:schemeClr val="accent1">
                    <a:lumMod val="40000"/>
                    <a:lumOff val="60000"/>
                  </a:schemeClr>
                </a:solidFill>
              </a:rPr>
              <a:t> Realize, HMH Math</a:t>
            </a:r>
          </a:p>
          <a:p>
            <a:pPr marL="457200" indent="-457200">
              <a:buFont typeface="Arial" panose="020B0604020202020204" pitchFamily="34" charset="0"/>
              <a:buChar char="•"/>
            </a:pPr>
            <a:r>
              <a:rPr lang="en-US" sz="2400">
                <a:solidFill>
                  <a:schemeClr val="accent1">
                    <a:lumMod val="40000"/>
                    <a:lumOff val="60000"/>
                  </a:schemeClr>
                </a:solidFill>
              </a:rPr>
              <a:t>Grades will be posted in a timely manner on </a:t>
            </a:r>
            <a:r>
              <a:rPr lang="en-US" sz="2400" err="1">
                <a:solidFill>
                  <a:schemeClr val="accent1">
                    <a:lumMod val="40000"/>
                    <a:lumOff val="60000"/>
                  </a:schemeClr>
                </a:solidFill>
              </a:rPr>
              <a:t>Renweb</a:t>
            </a:r>
            <a:r>
              <a:rPr lang="en-US" sz="2400">
                <a:solidFill>
                  <a:schemeClr val="accent1">
                    <a:lumMod val="40000"/>
                    <a:lumOff val="60000"/>
                  </a:schemeClr>
                </a:solidFill>
              </a:rPr>
              <a:t>/FACTS</a:t>
            </a:r>
          </a:p>
        </p:txBody>
      </p:sp>
    </p:spTree>
    <p:extLst>
      <p:ext uri="{BB962C8B-B14F-4D97-AF65-F5344CB8AC3E}">
        <p14:creationId xmlns:p14="http://schemas.microsoft.com/office/powerpoint/2010/main" val="1841232453"/>
      </p:ext>
    </p:extLst>
  </p:cSld>
  <p:clrMapOvr>
    <a:masterClrMapping/>
  </p:clrMapOvr>
  <mc:AlternateContent xmlns:mc="http://schemas.openxmlformats.org/markup-compatibility/2006" xmlns:p14="http://schemas.microsoft.com/office/powerpoint/2010/main">
    <mc:Choice Requires="p14">
      <p:transition spd="slow" p14:dur="2000" advTm="25714"/>
    </mc:Choice>
    <mc:Fallback xmlns="">
      <p:transition spd="slow" advTm="2571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lose up of an oar lifted out of the water">
            <a:extLst>
              <a:ext uri="{FF2B5EF4-FFF2-40B4-BE49-F238E27FC236}">
                <a16:creationId xmlns:a16="http://schemas.microsoft.com/office/drawing/2014/main" id="{9D60900F-5033-4EAD-A237-C08E76CB8CD1}"/>
              </a:ext>
            </a:extLst>
          </p:cNvPr>
          <p:cNvPicPr>
            <a:picLocks noChangeAspect="1"/>
          </p:cNvPicPr>
          <p:nvPr/>
        </p:nvPicPr>
        <p:blipFill rotWithShape="1">
          <a:blip r:embed="rId2">
            <a:alphaModFix amt="35000"/>
          </a:blip>
          <a:srcRect b="15414"/>
          <a:stretch/>
        </p:blipFill>
        <p:spPr>
          <a:xfrm>
            <a:off x="20" y="10"/>
            <a:ext cx="12191980" cy="6857990"/>
          </a:xfrm>
          <a:prstGeom prst="rect">
            <a:avLst/>
          </a:prstGeom>
        </p:spPr>
      </p:pic>
      <p:sp>
        <p:nvSpPr>
          <p:cNvPr id="4" name="Title 3">
            <a:extLst>
              <a:ext uri="{FF2B5EF4-FFF2-40B4-BE49-F238E27FC236}">
                <a16:creationId xmlns:a16="http://schemas.microsoft.com/office/drawing/2014/main" id="{D86B8399-FC8C-47A0-AB7F-3070DC34AE37}"/>
              </a:ext>
            </a:extLst>
          </p:cNvPr>
          <p:cNvSpPr>
            <a:spLocks noGrp="1"/>
          </p:cNvSpPr>
          <p:nvPr>
            <p:ph type="title"/>
          </p:nvPr>
        </p:nvSpPr>
        <p:spPr>
          <a:xfrm>
            <a:off x="1066800" y="642594"/>
            <a:ext cx="10058400" cy="1371600"/>
          </a:xfrm>
        </p:spPr>
        <p:txBody>
          <a:bodyPr>
            <a:normAutofit/>
          </a:bodyPr>
          <a:lstStyle/>
          <a:p>
            <a:r>
              <a:rPr lang="en-US"/>
              <a:t>Curriculum </a:t>
            </a:r>
          </a:p>
        </p:txBody>
      </p:sp>
      <p:sp>
        <p:nvSpPr>
          <p:cNvPr id="5" name="Content Placeholder 4">
            <a:extLst>
              <a:ext uri="{FF2B5EF4-FFF2-40B4-BE49-F238E27FC236}">
                <a16:creationId xmlns:a16="http://schemas.microsoft.com/office/drawing/2014/main" id="{9F50BB0A-6360-4377-B0CA-F946151F6B4F}"/>
              </a:ext>
            </a:extLst>
          </p:cNvPr>
          <p:cNvSpPr>
            <a:spLocks noGrp="1"/>
          </p:cNvSpPr>
          <p:nvPr>
            <p:ph idx="1"/>
          </p:nvPr>
        </p:nvSpPr>
        <p:spPr>
          <a:xfrm>
            <a:off x="1066800" y="2103120"/>
            <a:ext cx="10058400" cy="3931920"/>
          </a:xfrm>
        </p:spPr>
        <p:txBody>
          <a:bodyPr>
            <a:normAutofit/>
          </a:bodyPr>
          <a:lstStyle/>
          <a:p>
            <a:pPr marL="285750" indent="-285750">
              <a:buFont typeface="Arial" panose="020B0604020202020204" pitchFamily="34" charset="0"/>
              <a:buChar char="•"/>
            </a:pPr>
            <a:r>
              <a:rPr lang="en-US"/>
              <a:t>Journeys - Reading and Spelling (Think Central)</a:t>
            </a:r>
          </a:p>
          <a:p>
            <a:pPr marL="285750" indent="-285750">
              <a:buFont typeface="Arial" panose="020B0604020202020204" pitchFamily="34" charset="0"/>
              <a:buChar char="•"/>
            </a:pPr>
            <a:r>
              <a:rPr lang="en-US" err="1"/>
              <a:t>Shurley</a:t>
            </a:r>
            <a:r>
              <a:rPr lang="en-US"/>
              <a:t> English - English</a:t>
            </a:r>
          </a:p>
          <a:p>
            <a:pPr marL="285750" indent="-285750">
              <a:buFont typeface="Arial" panose="020B0604020202020204" pitchFamily="34" charset="0"/>
              <a:buChar char="•"/>
            </a:pPr>
            <a:r>
              <a:rPr lang="en-US"/>
              <a:t>HMH Into Math </a:t>
            </a:r>
          </a:p>
          <a:p>
            <a:pPr marL="285750" indent="-285750">
              <a:buFont typeface="Arial" panose="020B0604020202020204" pitchFamily="34" charset="0"/>
              <a:buChar char="•"/>
            </a:pPr>
            <a:r>
              <a:rPr lang="en-US" err="1"/>
              <a:t>Savvas</a:t>
            </a:r>
            <a:r>
              <a:rPr lang="en-US"/>
              <a:t> Realize - Science</a:t>
            </a:r>
          </a:p>
          <a:p>
            <a:pPr marL="285750" indent="-285750">
              <a:buFont typeface="Arial" panose="020B0604020202020204" pitchFamily="34" charset="0"/>
              <a:buChar char="•"/>
            </a:pPr>
            <a:r>
              <a:rPr lang="en-US"/>
              <a:t>Scholastic - Social Studies</a:t>
            </a:r>
          </a:p>
          <a:p>
            <a:pPr marL="285750" indent="-285750">
              <a:buFont typeface="Arial" panose="020B0604020202020204" pitchFamily="34" charset="0"/>
              <a:buChar char="•"/>
            </a:pPr>
            <a:r>
              <a:rPr lang="en-US"/>
              <a:t>ACSI Purposeful Design - Bible</a:t>
            </a:r>
          </a:p>
          <a:p>
            <a:endParaRPr lang="en-US"/>
          </a:p>
        </p:txBody>
      </p:sp>
      <p:sp>
        <p:nvSpPr>
          <p:cNvPr id="23" name="Rectangle 22">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Tree>
    <p:extLst>
      <p:ext uri="{BB962C8B-B14F-4D97-AF65-F5344CB8AC3E}">
        <p14:creationId xmlns:p14="http://schemas.microsoft.com/office/powerpoint/2010/main" val="14150754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93361">
        <p159:morph option="byObject"/>
      </p:transition>
    </mc:Choice>
    <mc:Fallback xmlns="">
      <p:transition spd="slow" advTm="93361">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88CF49C891494281EFD2A6F8FEB86E" ma:contentTypeVersion="3" ma:contentTypeDescription="Create a new document." ma:contentTypeScope="" ma:versionID="2244f3c8eba79e5936271ac2ae2d7f59">
  <xsd:schema xmlns:xsd="http://www.w3.org/2001/XMLSchema" xmlns:xs="http://www.w3.org/2001/XMLSchema" xmlns:p="http://schemas.microsoft.com/office/2006/metadata/properties" xmlns:ns2="1cda920a-0f6d-4326-829d-5a53db55e773" targetNamespace="http://schemas.microsoft.com/office/2006/metadata/properties" ma:root="true" ma:fieldsID="4191fdfe5e654a77b62cb2621055aa49" ns2:_="">
    <xsd:import namespace="1cda920a-0f6d-4326-829d-5a53db55e773"/>
    <xsd:element name="properties">
      <xsd:complexType>
        <xsd:sequence>
          <xsd:element name="documentManagement">
            <xsd:complexType>
              <xsd:all>
                <xsd:element ref="ns2:MediaServiceMetadata" minOccurs="0"/>
                <xsd:element ref="ns2:MediaServiceFast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da920a-0f6d-4326-829d-5a53db55e7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21AD9A-3279-4CA8-AA73-B6BA75DA5697}"/>
</file>

<file path=customXml/itemProps2.xml><?xml version="1.0" encoding="utf-8"?>
<ds:datastoreItem xmlns:ds="http://schemas.openxmlformats.org/officeDocument/2006/customXml" ds:itemID="{F05E7E38-B57C-427A-8A82-5873CCA52B9B}">
  <ds:schemaRefs>
    <ds:schemaRef ds:uri="0e95ae49-ae89-4b58-9753-a6977049d5a7"/>
    <ds:schemaRef ds:uri="6879e526-affe-41ee-b693-192875d8e5e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F46EFEF-C209-4E14-A3C1-3DCEBDFCF2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14</Slides>
  <Notes>0</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Savon</vt:lpstr>
      <vt:lpstr>Open house</vt:lpstr>
      <vt:lpstr>      Personal Info </vt:lpstr>
      <vt:lpstr>Homework </vt:lpstr>
      <vt:lpstr>Student Folders</vt:lpstr>
      <vt:lpstr>PowerPoint Presentation</vt:lpstr>
      <vt:lpstr>Grading </vt:lpstr>
      <vt:lpstr>Resource Schedule</vt:lpstr>
      <vt:lpstr>Technology </vt:lpstr>
      <vt:lpstr>Curriculum </vt:lpstr>
      <vt:lpstr>Classroom Management System  </vt:lpstr>
      <vt:lpstr>How You CAN HELP OUR CLASS</vt:lpstr>
      <vt:lpstr>Fieldtrips</vt:lpstr>
      <vt:lpstr>CommunicationQuestions and Concerns </vt:lpstr>
      <vt:lpstr>Thank you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house</dc:title>
  <dc:creator>Christina Smith</dc:creator>
  <cp:revision>2</cp:revision>
  <dcterms:created xsi:type="dcterms:W3CDTF">2020-08-31T12:22:01Z</dcterms:created>
  <dcterms:modified xsi:type="dcterms:W3CDTF">2021-08-25T17:46:51Z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0x0101003188CF49C891494281EFD2A6F8FEB86E</vt:lpwstr>
  </property>
</Properties>
</file>