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04C58B-6AC6-4CDA-B3DD-05BC11FF3B02}" v="1" dt="2021-08-25T13:50:41.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Griffis" userId="319d5cbc-00d9-44ce-bd60-f13ecb908e02" providerId="ADAL" clId="{88984059-9658-4050-97FE-E105E7580D70}"/>
    <pc:docChg chg="custSel addSld modSld">
      <pc:chgData name="Kim Griffis" userId="319d5cbc-00d9-44ce-bd60-f13ecb908e02" providerId="ADAL" clId="{88984059-9658-4050-97FE-E105E7580D70}" dt="2020-08-30T00:18:43.602" v="434" actId="20577"/>
      <pc:docMkLst>
        <pc:docMk/>
      </pc:docMkLst>
      <pc:sldChg chg="modSp new mod">
        <pc:chgData name="Kim Griffis" userId="319d5cbc-00d9-44ce-bd60-f13ecb908e02" providerId="ADAL" clId="{88984059-9658-4050-97FE-E105E7580D70}" dt="2020-08-30T00:18:43.602" v="434" actId="20577"/>
        <pc:sldMkLst>
          <pc:docMk/>
          <pc:sldMk cId="3357951933" sldId="264"/>
        </pc:sldMkLst>
        <pc:spChg chg="mod">
          <ac:chgData name="Kim Griffis" userId="319d5cbc-00d9-44ce-bd60-f13ecb908e02" providerId="ADAL" clId="{88984059-9658-4050-97FE-E105E7580D70}" dt="2020-08-30T00:16:42.612" v="55" actId="20577"/>
          <ac:spMkLst>
            <pc:docMk/>
            <pc:sldMk cId="3357951933" sldId="264"/>
            <ac:spMk id="2" creationId="{3B2DB8C2-9045-4C56-B396-296F1A0AC7D5}"/>
          </ac:spMkLst>
        </pc:spChg>
        <pc:spChg chg="mod">
          <ac:chgData name="Kim Griffis" userId="319d5cbc-00d9-44ce-bd60-f13ecb908e02" providerId="ADAL" clId="{88984059-9658-4050-97FE-E105E7580D70}" dt="2020-08-30T00:18:43.602" v="434" actId="20577"/>
          <ac:spMkLst>
            <pc:docMk/>
            <pc:sldMk cId="3357951933" sldId="264"/>
            <ac:spMk id="3" creationId="{9C9A4F36-7C33-449D-B6C4-BFC968BC6D15}"/>
          </ac:spMkLst>
        </pc:spChg>
      </pc:sldChg>
    </pc:docChg>
  </pc:docChgLst>
  <pc:docChgLst>
    <pc:chgData name="Kim Griffis" userId="319d5cbc-00d9-44ce-bd60-f13ecb908e02" providerId="ADAL" clId="{9904C58B-6AC6-4CDA-B3DD-05BC11FF3B02}"/>
    <pc:docChg chg="modSld">
      <pc:chgData name="Kim Griffis" userId="319d5cbc-00d9-44ce-bd60-f13ecb908e02" providerId="ADAL" clId="{9904C58B-6AC6-4CDA-B3DD-05BC11FF3B02}" dt="2021-08-25T13:55:40.005" v="995" actId="20577"/>
      <pc:docMkLst>
        <pc:docMk/>
      </pc:docMkLst>
      <pc:sldChg chg="modSp mod">
        <pc:chgData name="Kim Griffis" userId="319d5cbc-00d9-44ce-bd60-f13ecb908e02" providerId="ADAL" clId="{9904C58B-6AC6-4CDA-B3DD-05BC11FF3B02}" dt="2021-08-20T14:51:16.404" v="29" actId="20577"/>
        <pc:sldMkLst>
          <pc:docMk/>
          <pc:sldMk cId="23118580" sldId="256"/>
        </pc:sldMkLst>
        <pc:spChg chg="mod">
          <ac:chgData name="Kim Griffis" userId="319d5cbc-00d9-44ce-bd60-f13ecb908e02" providerId="ADAL" clId="{9904C58B-6AC6-4CDA-B3DD-05BC11FF3B02}" dt="2021-08-20T14:51:16.404" v="29" actId="20577"/>
          <ac:spMkLst>
            <pc:docMk/>
            <pc:sldMk cId="23118580" sldId="256"/>
            <ac:spMk id="3" creationId="{F4D29F5E-5026-44C5-9B15-356E6DFCBAA1}"/>
          </ac:spMkLst>
        </pc:spChg>
      </pc:sldChg>
      <pc:sldChg chg="modSp mod">
        <pc:chgData name="Kim Griffis" userId="319d5cbc-00d9-44ce-bd60-f13ecb908e02" providerId="ADAL" clId="{9904C58B-6AC6-4CDA-B3DD-05BC11FF3B02}" dt="2021-08-25T13:47:23.286" v="477" actId="20577"/>
        <pc:sldMkLst>
          <pc:docMk/>
          <pc:sldMk cId="1411659237" sldId="257"/>
        </pc:sldMkLst>
        <pc:spChg chg="mod">
          <ac:chgData name="Kim Griffis" userId="319d5cbc-00d9-44ce-bd60-f13ecb908e02" providerId="ADAL" clId="{9904C58B-6AC6-4CDA-B3DD-05BC11FF3B02}" dt="2021-08-25T13:47:23.286" v="477" actId="20577"/>
          <ac:spMkLst>
            <pc:docMk/>
            <pc:sldMk cId="1411659237" sldId="257"/>
            <ac:spMk id="3" creationId="{C0A4170E-5522-4B80-8EEC-44E9537E804A}"/>
          </ac:spMkLst>
        </pc:spChg>
      </pc:sldChg>
      <pc:sldChg chg="modSp mod">
        <pc:chgData name="Kim Griffis" userId="319d5cbc-00d9-44ce-bd60-f13ecb908e02" providerId="ADAL" clId="{9904C58B-6AC6-4CDA-B3DD-05BC11FF3B02}" dt="2021-08-25T13:49:50.944" v="556" actId="20577"/>
        <pc:sldMkLst>
          <pc:docMk/>
          <pc:sldMk cId="4097735539" sldId="258"/>
        </pc:sldMkLst>
        <pc:spChg chg="mod">
          <ac:chgData name="Kim Griffis" userId="319d5cbc-00d9-44ce-bd60-f13ecb908e02" providerId="ADAL" clId="{9904C58B-6AC6-4CDA-B3DD-05BC11FF3B02}" dt="2021-08-25T13:49:50.944" v="556" actId="20577"/>
          <ac:spMkLst>
            <pc:docMk/>
            <pc:sldMk cId="4097735539" sldId="258"/>
            <ac:spMk id="3" creationId="{704CE6D3-FDDC-4886-9EB5-46ED6EFD676B}"/>
          </ac:spMkLst>
        </pc:spChg>
      </pc:sldChg>
      <pc:sldChg chg="addSp modSp mod">
        <pc:chgData name="Kim Griffis" userId="319d5cbc-00d9-44ce-bd60-f13ecb908e02" providerId="ADAL" clId="{9904C58B-6AC6-4CDA-B3DD-05BC11FF3B02}" dt="2021-08-25T13:52:13.028" v="764" actId="20577"/>
        <pc:sldMkLst>
          <pc:docMk/>
          <pc:sldMk cId="2903946220" sldId="259"/>
        </pc:sldMkLst>
        <pc:spChg chg="mod">
          <ac:chgData name="Kim Griffis" userId="319d5cbc-00d9-44ce-bd60-f13ecb908e02" providerId="ADAL" clId="{9904C58B-6AC6-4CDA-B3DD-05BC11FF3B02}" dt="2021-08-20T14:53:40.582" v="69" actId="20577"/>
          <ac:spMkLst>
            <pc:docMk/>
            <pc:sldMk cId="2903946220" sldId="259"/>
            <ac:spMk id="3" creationId="{A9E8CEB2-21ED-4E98-974C-1C01D2E442BB}"/>
          </ac:spMkLst>
        </pc:spChg>
        <pc:spChg chg="add mod">
          <ac:chgData name="Kim Griffis" userId="319d5cbc-00d9-44ce-bd60-f13ecb908e02" providerId="ADAL" clId="{9904C58B-6AC6-4CDA-B3DD-05BC11FF3B02}" dt="2021-08-25T13:52:13.028" v="764" actId="20577"/>
          <ac:spMkLst>
            <pc:docMk/>
            <pc:sldMk cId="2903946220" sldId="259"/>
            <ac:spMk id="4" creationId="{5DC03A30-1BD4-4E15-9ECD-F02363BD8F48}"/>
          </ac:spMkLst>
        </pc:spChg>
        <pc:spChg chg="mod">
          <ac:chgData name="Kim Griffis" userId="319d5cbc-00d9-44ce-bd60-f13ecb908e02" providerId="ADAL" clId="{9904C58B-6AC6-4CDA-B3DD-05BC11FF3B02}" dt="2021-08-25T13:52:06.734" v="762" actId="1076"/>
          <ac:spMkLst>
            <pc:docMk/>
            <pc:sldMk cId="2903946220" sldId="259"/>
            <ac:spMk id="13" creationId="{CF8A7C19-6A59-49E2-883C-4DD178A2D850}"/>
          </ac:spMkLst>
        </pc:spChg>
        <pc:spChg chg="mod">
          <ac:chgData name="Kim Griffis" userId="319d5cbc-00d9-44ce-bd60-f13ecb908e02" providerId="ADAL" clId="{9904C58B-6AC6-4CDA-B3DD-05BC11FF3B02}" dt="2021-08-20T14:52:29.632" v="57" actId="20577"/>
          <ac:spMkLst>
            <pc:docMk/>
            <pc:sldMk cId="2903946220" sldId="259"/>
            <ac:spMk id="16" creationId="{D9BE934C-80CC-4790-89C2-42372ACE5962}"/>
          </ac:spMkLst>
        </pc:spChg>
      </pc:sldChg>
      <pc:sldChg chg="modSp mod">
        <pc:chgData name="Kim Griffis" userId="319d5cbc-00d9-44ce-bd60-f13ecb908e02" providerId="ADAL" clId="{9904C58B-6AC6-4CDA-B3DD-05BC11FF3B02}" dt="2021-08-25T13:22:23.584" v="104" actId="20577"/>
        <pc:sldMkLst>
          <pc:docMk/>
          <pc:sldMk cId="479796698" sldId="260"/>
        </pc:sldMkLst>
        <pc:spChg chg="mod">
          <ac:chgData name="Kim Griffis" userId="319d5cbc-00d9-44ce-bd60-f13ecb908e02" providerId="ADAL" clId="{9904C58B-6AC6-4CDA-B3DD-05BC11FF3B02}" dt="2021-08-25T13:22:23.584" v="104" actId="20577"/>
          <ac:spMkLst>
            <pc:docMk/>
            <pc:sldMk cId="479796698" sldId="260"/>
            <ac:spMk id="3" creationId="{7CB6F233-967B-4D6B-8BA8-D16BFC1A350B}"/>
          </ac:spMkLst>
        </pc:spChg>
      </pc:sldChg>
      <pc:sldChg chg="modSp mod">
        <pc:chgData name="Kim Griffis" userId="319d5cbc-00d9-44ce-bd60-f13ecb908e02" providerId="ADAL" clId="{9904C58B-6AC6-4CDA-B3DD-05BC11FF3B02}" dt="2021-08-25T13:54:39.253" v="994" actId="20577"/>
        <pc:sldMkLst>
          <pc:docMk/>
          <pc:sldMk cId="2056329332" sldId="261"/>
        </pc:sldMkLst>
        <pc:spChg chg="mod">
          <ac:chgData name="Kim Griffis" userId="319d5cbc-00d9-44ce-bd60-f13ecb908e02" providerId="ADAL" clId="{9904C58B-6AC6-4CDA-B3DD-05BC11FF3B02}" dt="2021-08-25T13:54:39.253" v="994" actId="20577"/>
          <ac:spMkLst>
            <pc:docMk/>
            <pc:sldMk cId="2056329332" sldId="261"/>
            <ac:spMk id="3" creationId="{3950E0DF-5659-4E81-BF4D-DE61ACBC9880}"/>
          </ac:spMkLst>
        </pc:spChg>
      </pc:sldChg>
      <pc:sldChg chg="modSp mod">
        <pc:chgData name="Kim Griffis" userId="319d5cbc-00d9-44ce-bd60-f13ecb908e02" providerId="ADAL" clId="{9904C58B-6AC6-4CDA-B3DD-05BC11FF3B02}" dt="2021-08-25T13:55:40.005" v="995" actId="20577"/>
        <pc:sldMkLst>
          <pc:docMk/>
          <pc:sldMk cId="1964490346" sldId="262"/>
        </pc:sldMkLst>
        <pc:spChg chg="mod">
          <ac:chgData name="Kim Griffis" userId="319d5cbc-00d9-44ce-bd60-f13ecb908e02" providerId="ADAL" clId="{9904C58B-6AC6-4CDA-B3DD-05BC11FF3B02}" dt="2021-08-25T13:55:40.005" v="995" actId="20577"/>
          <ac:spMkLst>
            <pc:docMk/>
            <pc:sldMk cId="1964490346" sldId="262"/>
            <ac:spMk id="3" creationId="{FDFAB677-4AB8-4865-9899-03C03C65C6AE}"/>
          </ac:spMkLst>
        </pc:spChg>
      </pc:sldChg>
      <pc:sldChg chg="modSp mod">
        <pc:chgData name="Kim Griffis" userId="319d5cbc-00d9-44ce-bd60-f13ecb908e02" providerId="ADAL" clId="{9904C58B-6AC6-4CDA-B3DD-05BC11FF3B02}" dt="2021-08-25T13:24:09.532" v="139" actId="20577"/>
        <pc:sldMkLst>
          <pc:docMk/>
          <pc:sldMk cId="1867621198" sldId="263"/>
        </pc:sldMkLst>
        <pc:spChg chg="mod">
          <ac:chgData name="Kim Griffis" userId="319d5cbc-00d9-44ce-bd60-f13ecb908e02" providerId="ADAL" clId="{9904C58B-6AC6-4CDA-B3DD-05BC11FF3B02}" dt="2021-08-25T13:24:09.532" v="139" actId="20577"/>
          <ac:spMkLst>
            <pc:docMk/>
            <pc:sldMk cId="1867621198" sldId="263"/>
            <ac:spMk id="3" creationId="{DE58265E-1235-4B78-8E51-EE9B9EA53E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8/20/2021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8/20/2021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griffis@ccajax.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543F-9855-4EB8-AAC9-494E0248CC04}"/>
              </a:ext>
            </a:extLst>
          </p:cNvPr>
          <p:cNvSpPr>
            <a:spLocks noGrp="1"/>
          </p:cNvSpPr>
          <p:nvPr>
            <p:ph type="ctrTitle"/>
          </p:nvPr>
        </p:nvSpPr>
        <p:spPr>
          <a:xfrm>
            <a:off x="524270" y="1475652"/>
            <a:ext cx="11143460" cy="2971051"/>
          </a:xfrm>
        </p:spPr>
        <p:txBody>
          <a:bodyPr/>
          <a:lstStyle/>
          <a:p>
            <a:r>
              <a:rPr lang="en-US" dirty="0"/>
              <a:t>Welcome to English w/Mrs. Griffis</a:t>
            </a:r>
          </a:p>
        </p:txBody>
      </p:sp>
      <p:sp>
        <p:nvSpPr>
          <p:cNvPr id="3" name="Subtitle 2">
            <a:extLst>
              <a:ext uri="{FF2B5EF4-FFF2-40B4-BE49-F238E27FC236}">
                <a16:creationId xmlns:a16="http://schemas.microsoft.com/office/drawing/2014/main" id="{F4D29F5E-5026-44C5-9B15-356E6DFCBAA1}"/>
              </a:ext>
            </a:extLst>
          </p:cNvPr>
          <p:cNvSpPr>
            <a:spLocks noGrp="1"/>
          </p:cNvSpPr>
          <p:nvPr>
            <p:ph type="subTitle" idx="1"/>
          </p:nvPr>
        </p:nvSpPr>
        <p:spPr/>
        <p:txBody>
          <a:bodyPr/>
          <a:lstStyle/>
          <a:p>
            <a:r>
              <a:rPr lang="en-US" dirty="0"/>
              <a:t>Grade 8 Standard</a:t>
            </a:r>
          </a:p>
        </p:txBody>
      </p:sp>
    </p:spTree>
    <p:extLst>
      <p:ext uri="{BB962C8B-B14F-4D97-AF65-F5344CB8AC3E}">
        <p14:creationId xmlns:p14="http://schemas.microsoft.com/office/powerpoint/2010/main" val="2311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47C97-8320-444C-8585-0F1FDB559B98}"/>
              </a:ext>
            </a:extLst>
          </p:cNvPr>
          <p:cNvSpPr>
            <a:spLocks noGrp="1"/>
          </p:cNvSpPr>
          <p:nvPr>
            <p:ph type="title"/>
          </p:nvPr>
        </p:nvSpPr>
        <p:spPr/>
        <p:txBody>
          <a:bodyPr/>
          <a:lstStyle/>
          <a:p>
            <a:r>
              <a:rPr lang="en-US" dirty="0"/>
              <a:t>Mrs. Griffis - BIO</a:t>
            </a:r>
          </a:p>
        </p:txBody>
      </p:sp>
      <p:sp>
        <p:nvSpPr>
          <p:cNvPr id="3" name="Content Placeholder 2">
            <a:extLst>
              <a:ext uri="{FF2B5EF4-FFF2-40B4-BE49-F238E27FC236}">
                <a16:creationId xmlns:a16="http://schemas.microsoft.com/office/drawing/2014/main" id="{C0A4170E-5522-4B80-8EEC-44E9537E804A}"/>
              </a:ext>
            </a:extLst>
          </p:cNvPr>
          <p:cNvSpPr>
            <a:spLocks noGrp="1"/>
          </p:cNvSpPr>
          <p:nvPr>
            <p:ph idx="1"/>
          </p:nvPr>
        </p:nvSpPr>
        <p:spPr/>
        <p:txBody>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Kimberly was born and raised in Michigan and moved to Florida from Sonoma, California in 1999.  She holds an M.S. degree from the College of Education at Michigan State University and a Bachelors in both Business Administration and Exercise Health Science from Alma College.  This is Kimberly’s 18</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year of teaching.  She previously owned and operated Tutoring by Kimberly, LLC where she taught ELA using history curriculum to 4</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-8</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grade homeschool students.  Prior to that, she taught 3</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US" sz="1800" dirty="0">
                <a:effectLst/>
                <a:latin typeface="Calibri" panose="020F0502020204030204" pitchFamily="34" charset="0"/>
                <a:ea typeface="Calibri" panose="020F0502020204030204" pitchFamily="34" charset="0"/>
                <a:cs typeface="Times New Roman" panose="02020603050405020304" pitchFamily="18" charset="0"/>
              </a:rPr>
              <a:t> grade for 9 years at Westside Elementary in Glen St. Mary and Health to K-8 students at the Martin J. Gottlieb Day School.  Her daughter, Emily, is a sophomore in college studying interior design and her son, Will, is a sophomore here at CCA.  Kimberly and her husband, Brian, have been married for 21 years and met when they both were in the health and wellness field.  She is beyond excited to be returning to CCA for her second year and truly believes that in order to learn, you need to be fun and engaged.  Voted by the students of CCA last year as “Most Likely to Be Called Mom,” Mrs. Griffis has high expectations for her students and holds everyone to high standards, while celebrating the small stuff.</a:t>
            </a:r>
          </a:p>
          <a:p>
            <a:pPr marL="0" indent="0">
              <a:buNone/>
            </a:pPr>
            <a:endParaRPr lang="en-US" dirty="0"/>
          </a:p>
        </p:txBody>
      </p:sp>
    </p:spTree>
    <p:extLst>
      <p:ext uri="{BB962C8B-B14F-4D97-AF65-F5344CB8AC3E}">
        <p14:creationId xmlns:p14="http://schemas.microsoft.com/office/powerpoint/2010/main" val="141165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AE67E-CFC7-4348-B68A-862937CE83AB}"/>
              </a:ext>
            </a:extLst>
          </p:cNvPr>
          <p:cNvSpPr>
            <a:spLocks noGrp="1"/>
          </p:cNvSpPr>
          <p:nvPr>
            <p:ph type="title"/>
          </p:nvPr>
        </p:nvSpPr>
        <p:spPr/>
        <p:txBody>
          <a:bodyPr/>
          <a:lstStyle/>
          <a:p>
            <a:r>
              <a:rPr lang="en-US" dirty="0"/>
              <a:t>Expectations</a:t>
            </a:r>
          </a:p>
        </p:txBody>
      </p:sp>
      <p:sp>
        <p:nvSpPr>
          <p:cNvPr id="3" name="Content Placeholder 2">
            <a:extLst>
              <a:ext uri="{FF2B5EF4-FFF2-40B4-BE49-F238E27FC236}">
                <a16:creationId xmlns:a16="http://schemas.microsoft.com/office/drawing/2014/main" id="{704CE6D3-FDDC-4886-9EB5-46ED6EFD676B}"/>
              </a:ext>
            </a:extLst>
          </p:cNvPr>
          <p:cNvSpPr>
            <a:spLocks noGrp="1"/>
          </p:cNvSpPr>
          <p:nvPr>
            <p:ph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Arrive to class on time.</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Be prepared for class bringing all materials required (HW, books,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ipad</a:t>
            </a:r>
            <a:r>
              <a:rPr lang="en-US" sz="1800" dirty="0">
                <a:effectLst/>
                <a:latin typeface="Calibri" panose="020F0502020204030204" pitchFamily="34" charset="0"/>
                <a:ea typeface="Calibri" panose="020F0502020204030204" pitchFamily="34" charset="0"/>
                <a:cs typeface="Times New Roman" panose="02020603050405020304" pitchFamily="18" charset="0"/>
              </a:rPr>
              <a:t>, English binder &amp; journal, pens)</a:t>
            </a:r>
          </a:p>
          <a:p>
            <a:pPr marL="742950" marR="0" lvl="1" indent="-285750">
              <a:lnSpc>
                <a:spcPct val="107000"/>
              </a:lnSpc>
              <a:spcBef>
                <a:spcPts val="0"/>
              </a:spcBef>
              <a:spcAft>
                <a:spcPts val="0"/>
              </a:spcAft>
              <a:buFont typeface="Courier New" panose="02070309020205020404" pitchFamily="49" charset="0"/>
              <a:buChar char="o"/>
            </a:pPr>
            <a:r>
              <a:rPr lang="en-US" sz="1800" dirty="0">
                <a:latin typeface="Calibri" panose="020F0502020204030204" pitchFamily="34" charset="0"/>
                <a:ea typeface="Calibri" panose="020F0502020204030204" pitchFamily="34" charset="0"/>
                <a:cs typeface="Times New Roman" panose="02020603050405020304" pitchFamily="18" charset="0"/>
              </a:rPr>
              <a:t>If you have to return to your locker for materials, you will be marked tardy.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Treat all members &amp; teacher of the class with respect.</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students are to be engaged and active in learning throughout the class period.</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“If I Write It, YOU </a:t>
            </a:r>
            <a:r>
              <a:rPr lang="en-US" sz="1800" dirty="0">
                <a:latin typeface="Calibri" panose="020F0502020204030204" pitchFamily="34" charset="0"/>
                <a:ea typeface="Calibri" panose="020F0502020204030204" pitchFamily="34" charset="0"/>
                <a:cs typeface="Times New Roman" panose="02020603050405020304" pitchFamily="18" charset="0"/>
              </a:rPr>
              <a:t>Had Best Be Writing It Too!”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Keep all hands, feet and objects away from others – do not handle any other classmates’ belongings.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Clean up your area each day at the end of class.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 food or drink allowed in classroom besides a water bottle.</a:t>
            </a:r>
          </a:p>
          <a:p>
            <a:pPr marL="742950" marR="0" lvl="1" indent="-285750">
              <a:lnSpc>
                <a:spcPct val="107000"/>
              </a:lnSpc>
              <a:spcBef>
                <a:spcPts val="0"/>
              </a:spcBef>
              <a:spcAft>
                <a:spcPts val="0"/>
              </a:spcAft>
              <a:buFont typeface="Courier New" panose="02070309020205020404" pitchFamily="49" charset="0"/>
              <a:buChar char="o"/>
            </a:pPr>
            <a:r>
              <a:rPr lang="en-US" sz="1800" dirty="0">
                <a:latin typeface="Calibri" panose="020F0502020204030204" pitchFamily="34" charset="0"/>
                <a:ea typeface="Calibri" panose="020F0502020204030204" pitchFamily="34" charset="0"/>
                <a:cs typeface="Times New Roman" panose="02020603050405020304" pitchFamily="18" charset="0"/>
              </a:rPr>
              <a:t>Raise your hand for permission to leave your seat or ask a question.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773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A7417-8DCA-4C81-95FF-2C79CA0B1A7D}"/>
              </a:ext>
            </a:extLst>
          </p:cNvPr>
          <p:cNvSpPr>
            <a:spLocks noGrp="1"/>
          </p:cNvSpPr>
          <p:nvPr>
            <p:ph type="title"/>
          </p:nvPr>
        </p:nvSpPr>
        <p:spPr/>
        <p:txBody>
          <a:bodyPr/>
          <a:lstStyle/>
          <a:p>
            <a:r>
              <a:rPr lang="en-US" dirty="0"/>
              <a:t>Grading &amp; Late Work</a:t>
            </a:r>
          </a:p>
        </p:txBody>
      </p:sp>
      <p:sp>
        <p:nvSpPr>
          <p:cNvPr id="3" name="Content Placeholder 2">
            <a:extLst>
              <a:ext uri="{FF2B5EF4-FFF2-40B4-BE49-F238E27FC236}">
                <a16:creationId xmlns:a16="http://schemas.microsoft.com/office/drawing/2014/main" id="{A9E8CEB2-21ED-4E98-974C-1C01D2E442BB}"/>
              </a:ext>
            </a:extLst>
          </p:cNvPr>
          <p:cNvSpPr>
            <a:spLocks noGrp="1"/>
          </p:cNvSpPr>
          <p:nvPr>
            <p:ph idx="1"/>
          </p:nvPr>
        </p:nvSpPr>
        <p:spPr>
          <a:xfrm>
            <a:off x="818712" y="2222287"/>
            <a:ext cx="2852140" cy="3636511"/>
          </a:xfrm>
        </p:spPr>
        <p:txBody>
          <a:bodyPr/>
          <a:lstStyle/>
          <a:p>
            <a:r>
              <a:rPr lang="en-US" dirty="0"/>
              <a:t>30% Tests</a:t>
            </a:r>
          </a:p>
          <a:p>
            <a:r>
              <a:rPr lang="en-US" dirty="0"/>
              <a:t>40% Quizzes</a:t>
            </a:r>
          </a:p>
          <a:p>
            <a:r>
              <a:rPr lang="en-US" dirty="0"/>
              <a:t>30% Daily</a:t>
            </a:r>
          </a:p>
        </p:txBody>
      </p:sp>
      <p:sp>
        <p:nvSpPr>
          <p:cNvPr id="12" name="TextBox 11">
            <a:extLst>
              <a:ext uri="{FF2B5EF4-FFF2-40B4-BE49-F238E27FC236}">
                <a16:creationId xmlns:a16="http://schemas.microsoft.com/office/drawing/2014/main" id="{91300E57-8509-4055-8841-F74B6517E1AD}"/>
              </a:ext>
            </a:extLst>
          </p:cNvPr>
          <p:cNvSpPr txBox="1"/>
          <p:nvPr/>
        </p:nvSpPr>
        <p:spPr>
          <a:xfrm>
            <a:off x="609600" y="2756452"/>
            <a:ext cx="2319130" cy="646331"/>
          </a:xfrm>
          <a:prstGeom prst="rect">
            <a:avLst/>
          </a:prstGeom>
          <a:noFill/>
        </p:spPr>
        <p:txBody>
          <a:bodyPr wrap="square" rtlCol="0">
            <a:spAutoFit/>
          </a:bodyPr>
          <a:lstStyle/>
          <a:p>
            <a:pPr algn="ctr"/>
            <a:r>
              <a:rPr lang="en-US" dirty="0"/>
              <a:t>GRADING CATEGORIES</a:t>
            </a:r>
          </a:p>
        </p:txBody>
      </p:sp>
      <p:sp>
        <p:nvSpPr>
          <p:cNvPr id="13" name="TextBox 12">
            <a:extLst>
              <a:ext uri="{FF2B5EF4-FFF2-40B4-BE49-F238E27FC236}">
                <a16:creationId xmlns:a16="http://schemas.microsoft.com/office/drawing/2014/main" id="{CF8A7C19-6A59-49E2-883C-4DD178A2D850}"/>
              </a:ext>
            </a:extLst>
          </p:cNvPr>
          <p:cNvSpPr txBox="1"/>
          <p:nvPr/>
        </p:nvSpPr>
        <p:spPr>
          <a:xfrm>
            <a:off x="8521150" y="2182530"/>
            <a:ext cx="3209948" cy="1477328"/>
          </a:xfrm>
          <a:prstGeom prst="rect">
            <a:avLst/>
          </a:prstGeom>
          <a:noFill/>
        </p:spPr>
        <p:txBody>
          <a:bodyPr wrap="square" rtlCol="0">
            <a:spAutoFit/>
          </a:bodyPr>
          <a:lstStyle/>
          <a:p>
            <a:r>
              <a:rPr lang="en-US" dirty="0"/>
              <a:t>CCA LATE WORK POLICY</a:t>
            </a:r>
          </a:p>
          <a:p>
            <a:endParaRPr lang="en-US" dirty="0"/>
          </a:p>
          <a:p>
            <a:r>
              <a:rPr lang="en-US" dirty="0"/>
              <a:t>1 Day Late -25%</a:t>
            </a:r>
          </a:p>
          <a:p>
            <a:r>
              <a:rPr lang="en-US" dirty="0"/>
              <a:t>2 Days Late – 50%</a:t>
            </a:r>
          </a:p>
          <a:p>
            <a:r>
              <a:rPr lang="en-US" dirty="0"/>
              <a:t>3 Days Late - 0</a:t>
            </a:r>
          </a:p>
        </p:txBody>
      </p:sp>
      <p:sp>
        <p:nvSpPr>
          <p:cNvPr id="16" name="TextBox 15">
            <a:extLst>
              <a:ext uri="{FF2B5EF4-FFF2-40B4-BE49-F238E27FC236}">
                <a16:creationId xmlns:a16="http://schemas.microsoft.com/office/drawing/2014/main" id="{D9BE934C-80CC-4790-89C2-42372ACE5962}"/>
              </a:ext>
            </a:extLst>
          </p:cNvPr>
          <p:cNvSpPr txBox="1"/>
          <p:nvPr/>
        </p:nvSpPr>
        <p:spPr>
          <a:xfrm>
            <a:off x="4002157" y="3763617"/>
            <a:ext cx="3366052" cy="1477328"/>
          </a:xfrm>
          <a:prstGeom prst="rect">
            <a:avLst/>
          </a:prstGeom>
          <a:noFill/>
        </p:spPr>
        <p:txBody>
          <a:bodyPr wrap="square" rtlCol="0">
            <a:spAutoFit/>
          </a:bodyPr>
          <a:lstStyle/>
          <a:p>
            <a:pPr algn="ctr"/>
            <a:r>
              <a:rPr lang="en-US" dirty="0"/>
              <a:t>Pearson My Perspectives</a:t>
            </a:r>
          </a:p>
          <a:p>
            <a:pPr algn="ctr"/>
            <a:r>
              <a:rPr lang="en-US" dirty="0"/>
              <a:t>Various Novels</a:t>
            </a:r>
          </a:p>
          <a:p>
            <a:pPr algn="ctr"/>
            <a:r>
              <a:rPr lang="en-US" dirty="0" err="1"/>
              <a:t>Membean</a:t>
            </a:r>
            <a:endParaRPr lang="en-US" dirty="0"/>
          </a:p>
          <a:p>
            <a:pPr algn="ctr"/>
            <a:r>
              <a:rPr lang="en-US" dirty="0" err="1"/>
              <a:t>Shurely</a:t>
            </a:r>
            <a:r>
              <a:rPr lang="en-US" dirty="0"/>
              <a:t> Grammar</a:t>
            </a:r>
          </a:p>
          <a:p>
            <a:pPr algn="ctr"/>
            <a:r>
              <a:rPr lang="en-US" dirty="0" err="1"/>
              <a:t>Noredink</a:t>
            </a:r>
            <a:endParaRPr lang="en-US" dirty="0"/>
          </a:p>
        </p:txBody>
      </p:sp>
      <p:sp>
        <p:nvSpPr>
          <p:cNvPr id="17" name="TextBox 16">
            <a:extLst>
              <a:ext uri="{FF2B5EF4-FFF2-40B4-BE49-F238E27FC236}">
                <a16:creationId xmlns:a16="http://schemas.microsoft.com/office/drawing/2014/main" id="{590EC49B-1B91-49DD-BB4B-61D8E42E1E5C}"/>
              </a:ext>
            </a:extLst>
          </p:cNvPr>
          <p:cNvSpPr txBox="1"/>
          <p:nvPr/>
        </p:nvSpPr>
        <p:spPr>
          <a:xfrm>
            <a:off x="4018332" y="3079617"/>
            <a:ext cx="3349877" cy="646331"/>
          </a:xfrm>
          <a:prstGeom prst="rect">
            <a:avLst/>
          </a:prstGeom>
          <a:noFill/>
        </p:spPr>
        <p:txBody>
          <a:bodyPr wrap="square" rtlCol="0">
            <a:spAutoFit/>
          </a:bodyPr>
          <a:lstStyle/>
          <a:p>
            <a:pPr algn="ctr"/>
            <a:r>
              <a:rPr lang="en-US" dirty="0"/>
              <a:t>RESOURCES USED FOR CLASS</a:t>
            </a:r>
          </a:p>
        </p:txBody>
      </p:sp>
      <p:sp>
        <p:nvSpPr>
          <p:cNvPr id="4" name="TextBox 3">
            <a:extLst>
              <a:ext uri="{FF2B5EF4-FFF2-40B4-BE49-F238E27FC236}">
                <a16:creationId xmlns:a16="http://schemas.microsoft.com/office/drawing/2014/main" id="{5DC03A30-1BD4-4E15-9ECD-F02363BD8F48}"/>
              </a:ext>
            </a:extLst>
          </p:cNvPr>
          <p:cNvSpPr txBox="1"/>
          <p:nvPr/>
        </p:nvSpPr>
        <p:spPr>
          <a:xfrm>
            <a:off x="8521150" y="4225282"/>
            <a:ext cx="3101007" cy="2308324"/>
          </a:xfrm>
          <a:prstGeom prst="rect">
            <a:avLst/>
          </a:prstGeom>
          <a:noFill/>
        </p:spPr>
        <p:txBody>
          <a:bodyPr wrap="square" rtlCol="0">
            <a:spAutoFit/>
          </a:bodyPr>
          <a:lstStyle/>
          <a:p>
            <a:r>
              <a:rPr lang="en-US" dirty="0"/>
              <a:t>PAPERS WITHOUT A NAME</a:t>
            </a:r>
          </a:p>
          <a:p>
            <a:endParaRPr lang="en-US" dirty="0"/>
          </a:p>
          <a:p>
            <a:r>
              <a:rPr lang="en-US" dirty="0"/>
              <a:t>Any assignment, test or quiz turned in without a name will receive a 10% reduction. 3 in one semester will receive 20% off.</a:t>
            </a:r>
          </a:p>
        </p:txBody>
      </p:sp>
    </p:spTree>
    <p:extLst>
      <p:ext uri="{BB962C8B-B14F-4D97-AF65-F5344CB8AC3E}">
        <p14:creationId xmlns:p14="http://schemas.microsoft.com/office/powerpoint/2010/main" val="290394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67A5-BF52-4746-A65C-B7905C4C36A9}"/>
              </a:ext>
            </a:extLst>
          </p:cNvPr>
          <p:cNvSpPr>
            <a:spLocks noGrp="1"/>
          </p:cNvSpPr>
          <p:nvPr>
            <p:ph type="title"/>
          </p:nvPr>
        </p:nvSpPr>
        <p:spPr/>
        <p:txBody>
          <a:bodyPr/>
          <a:lstStyle/>
          <a:p>
            <a:r>
              <a:rPr lang="en-US" dirty="0"/>
              <a:t>Getting Organized for English</a:t>
            </a:r>
          </a:p>
        </p:txBody>
      </p:sp>
      <p:sp>
        <p:nvSpPr>
          <p:cNvPr id="3" name="Content Placeholder 2">
            <a:extLst>
              <a:ext uri="{FF2B5EF4-FFF2-40B4-BE49-F238E27FC236}">
                <a16:creationId xmlns:a16="http://schemas.microsoft.com/office/drawing/2014/main" id="{7CB6F233-967B-4D6B-8BA8-D16BFC1A350B}"/>
              </a:ext>
            </a:extLst>
          </p:cNvPr>
          <p:cNvSpPr>
            <a:spLocks noGrp="1"/>
          </p:cNvSpPr>
          <p:nvPr>
            <p:ph sz="half" idx="1"/>
          </p:nvPr>
        </p:nvSpPr>
        <p:spPr>
          <a:xfrm>
            <a:off x="810000" y="2598700"/>
            <a:ext cx="5185873" cy="3926722"/>
          </a:xfrm>
        </p:spPr>
        <p:txBody>
          <a:bodyPr/>
          <a:lstStyle/>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Syllabus &amp; Calendar</a:t>
            </a: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Writing Tab</a:t>
            </a: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Grammar Tab</a:t>
            </a:r>
          </a:p>
          <a:p>
            <a:pPr marL="342900" marR="0" lvl="0" indent="-342900">
              <a:lnSpc>
                <a:spcPct val="107000"/>
              </a:lnSpc>
              <a:spcBef>
                <a:spcPts val="0"/>
              </a:spcBef>
              <a:spcAft>
                <a:spcPts val="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My Perspectives</a:t>
            </a:r>
          </a:p>
          <a:p>
            <a:pPr marL="342900" marR="0" lvl="0" indent="-342900">
              <a:lnSpc>
                <a:spcPct val="107000"/>
              </a:lnSpc>
              <a:spcBef>
                <a:spcPts val="0"/>
              </a:spcBef>
              <a:spcAft>
                <a:spcPts val="800"/>
              </a:spcAft>
              <a:buFont typeface="+mj-lt"/>
              <a:buAutoNum type="arabicParenR"/>
            </a:pPr>
            <a:r>
              <a:rPr lang="en-US" sz="1800" dirty="0">
                <a:effectLst/>
                <a:latin typeface="Calibri" panose="020F0502020204030204" pitchFamily="34" charset="0"/>
                <a:ea typeface="Calibri" panose="020F0502020204030204" pitchFamily="34" charset="0"/>
                <a:cs typeface="Times New Roman" panose="02020603050405020304" pitchFamily="18" charset="0"/>
              </a:rPr>
              <a:t>Novel Studies</a:t>
            </a:r>
          </a:p>
          <a:p>
            <a:pPr marL="342900" marR="0" lvl="0" indent="-342900">
              <a:lnSpc>
                <a:spcPct val="107000"/>
              </a:lnSpc>
              <a:spcBef>
                <a:spcPts val="0"/>
              </a:spcBef>
              <a:spcAft>
                <a:spcPts val="800"/>
              </a:spcAft>
              <a:buFont typeface="+mj-lt"/>
              <a:buAutoNum type="arabicParenR"/>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divider tabs with pockets are highly recommended, but not necessary.</a:t>
            </a:r>
          </a:p>
          <a:p>
            <a:pP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Please make sure that your student has a take home folder that they can take finished work 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Content Placeholder 3">
            <a:extLst>
              <a:ext uri="{FF2B5EF4-FFF2-40B4-BE49-F238E27FC236}">
                <a16:creationId xmlns:a16="http://schemas.microsoft.com/office/drawing/2014/main" id="{641EE326-B57D-4860-BB3B-50F59D41C711}"/>
              </a:ext>
            </a:extLst>
          </p:cNvPr>
          <p:cNvSpPr>
            <a:spLocks noGrp="1"/>
          </p:cNvSpPr>
          <p:nvPr>
            <p:ph sz="half" idx="2"/>
          </p:nvPr>
        </p:nvSpPr>
        <p:spPr/>
        <p:txBody>
          <a:bodyPr/>
          <a:lstStyle/>
          <a:p>
            <a:r>
              <a:rPr lang="en-US" dirty="0"/>
              <a:t>Table of Contents – includes date, lesson title, and page number for EACH LESSON</a:t>
            </a:r>
          </a:p>
          <a:p>
            <a:r>
              <a:rPr lang="en-US" dirty="0"/>
              <a:t>Pages numbered in numerical order with the title of the lesson that corresponds with the table of contents</a:t>
            </a:r>
          </a:p>
          <a:p>
            <a:r>
              <a:rPr lang="en-US" dirty="0"/>
              <a:t>Thorough completion of notes or activity as done in class</a:t>
            </a:r>
          </a:p>
        </p:txBody>
      </p:sp>
      <p:sp>
        <p:nvSpPr>
          <p:cNvPr id="5" name="TextBox 4">
            <a:extLst>
              <a:ext uri="{FF2B5EF4-FFF2-40B4-BE49-F238E27FC236}">
                <a16:creationId xmlns:a16="http://schemas.microsoft.com/office/drawing/2014/main" id="{C1B00D07-21B7-4EF0-A932-E4945363429D}"/>
              </a:ext>
            </a:extLst>
          </p:cNvPr>
          <p:cNvSpPr txBox="1"/>
          <p:nvPr/>
        </p:nvSpPr>
        <p:spPr>
          <a:xfrm>
            <a:off x="966622" y="2137035"/>
            <a:ext cx="4890051" cy="461665"/>
          </a:xfrm>
          <a:prstGeom prst="rect">
            <a:avLst/>
          </a:prstGeom>
          <a:noFill/>
        </p:spPr>
        <p:txBody>
          <a:bodyPr wrap="square" rtlCol="0">
            <a:spAutoFit/>
          </a:bodyPr>
          <a:lstStyle/>
          <a:p>
            <a:pPr algn="ctr"/>
            <a:r>
              <a:rPr lang="en-US" sz="2400" dirty="0"/>
              <a:t>English Binder</a:t>
            </a:r>
          </a:p>
        </p:txBody>
      </p:sp>
      <p:sp>
        <p:nvSpPr>
          <p:cNvPr id="9" name="TextBox 8">
            <a:extLst>
              <a:ext uri="{FF2B5EF4-FFF2-40B4-BE49-F238E27FC236}">
                <a16:creationId xmlns:a16="http://schemas.microsoft.com/office/drawing/2014/main" id="{F8FA2717-7422-4258-8418-918AA682FAAA}"/>
              </a:ext>
            </a:extLst>
          </p:cNvPr>
          <p:cNvSpPr txBox="1"/>
          <p:nvPr/>
        </p:nvSpPr>
        <p:spPr>
          <a:xfrm>
            <a:off x="6559826" y="2137035"/>
            <a:ext cx="3880749" cy="461665"/>
          </a:xfrm>
          <a:prstGeom prst="rect">
            <a:avLst/>
          </a:prstGeom>
          <a:noFill/>
        </p:spPr>
        <p:txBody>
          <a:bodyPr wrap="square" rtlCol="0">
            <a:spAutoFit/>
          </a:bodyPr>
          <a:lstStyle/>
          <a:p>
            <a:pPr algn="ctr"/>
            <a:r>
              <a:rPr lang="en-US" sz="2400" dirty="0"/>
              <a:t>Composition Notebook</a:t>
            </a:r>
          </a:p>
        </p:txBody>
      </p:sp>
    </p:spTree>
    <p:extLst>
      <p:ext uri="{BB962C8B-B14F-4D97-AF65-F5344CB8AC3E}">
        <p14:creationId xmlns:p14="http://schemas.microsoft.com/office/powerpoint/2010/main" val="47979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BC440-CC67-445E-918F-0F363CFCDFFB}"/>
              </a:ext>
            </a:extLst>
          </p:cNvPr>
          <p:cNvSpPr>
            <a:spLocks noGrp="1"/>
          </p:cNvSpPr>
          <p:nvPr>
            <p:ph type="title"/>
          </p:nvPr>
        </p:nvSpPr>
        <p:spPr/>
        <p:txBody>
          <a:bodyPr/>
          <a:lstStyle/>
          <a:p>
            <a:r>
              <a:rPr lang="en-US" dirty="0" err="1"/>
              <a:t>Membean</a:t>
            </a:r>
            <a:endParaRPr lang="en-US" dirty="0"/>
          </a:p>
        </p:txBody>
      </p:sp>
      <p:sp>
        <p:nvSpPr>
          <p:cNvPr id="3" name="Content Placeholder 2">
            <a:extLst>
              <a:ext uri="{FF2B5EF4-FFF2-40B4-BE49-F238E27FC236}">
                <a16:creationId xmlns:a16="http://schemas.microsoft.com/office/drawing/2014/main" id="{DE58265E-1235-4B78-8E51-EE9B9EA53E9B}"/>
              </a:ext>
            </a:extLst>
          </p:cNvPr>
          <p:cNvSpPr>
            <a:spLocks noGrp="1"/>
          </p:cNvSpPr>
          <p:nvPr>
            <p:ph idx="1"/>
          </p:nvPr>
        </p:nvSpPr>
        <p:spPr/>
        <p:txBody>
          <a:bodyPr/>
          <a:lstStyle/>
          <a:p>
            <a:r>
              <a:rPr lang="en-US" dirty="0" err="1"/>
              <a:t>Membean</a:t>
            </a:r>
            <a:r>
              <a:rPr lang="en-US" dirty="0"/>
              <a:t> is our online vocabulary program</a:t>
            </a:r>
          </a:p>
          <a:p>
            <a:pPr lvl="1"/>
            <a:r>
              <a:rPr lang="en-US" dirty="0"/>
              <a:t>Students are REQUIRED to work on 3 separate days – minimum of 15 minutes per day (points deducted  for each daily goal not met)</a:t>
            </a:r>
          </a:p>
          <a:p>
            <a:pPr lvl="1"/>
            <a:r>
              <a:rPr lang="en-US" dirty="0"/>
              <a:t>45 Minutes TOTAL per week (as stated above, NOT ALL ON ONE DAY)</a:t>
            </a:r>
          </a:p>
          <a:p>
            <a:pPr lvl="1"/>
            <a:r>
              <a:rPr lang="en-US" dirty="0"/>
              <a:t>The week runs Monday through Sunday</a:t>
            </a:r>
          </a:p>
          <a:p>
            <a:pPr lvl="1"/>
            <a:r>
              <a:rPr lang="en-US" dirty="0"/>
              <a:t>See </a:t>
            </a:r>
            <a:r>
              <a:rPr lang="en-US" dirty="0" err="1"/>
              <a:t>Membean</a:t>
            </a:r>
            <a:r>
              <a:rPr lang="en-US" dirty="0"/>
              <a:t> sheet sent home for accuracy goals (also on TEAMS channel)</a:t>
            </a:r>
          </a:p>
        </p:txBody>
      </p:sp>
    </p:spTree>
    <p:extLst>
      <p:ext uri="{BB962C8B-B14F-4D97-AF65-F5344CB8AC3E}">
        <p14:creationId xmlns:p14="http://schemas.microsoft.com/office/powerpoint/2010/main" val="186762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A38F-B966-4352-ADC9-59E546CA97A1}"/>
              </a:ext>
            </a:extLst>
          </p:cNvPr>
          <p:cNvSpPr>
            <a:spLocks noGrp="1"/>
          </p:cNvSpPr>
          <p:nvPr>
            <p:ph type="title"/>
          </p:nvPr>
        </p:nvSpPr>
        <p:spPr/>
        <p:txBody>
          <a:bodyPr/>
          <a:lstStyle/>
          <a:p>
            <a:r>
              <a:rPr lang="en-US" dirty="0"/>
              <a:t>What To Do If You Miss A Class Period……</a:t>
            </a:r>
          </a:p>
        </p:txBody>
      </p:sp>
      <p:sp>
        <p:nvSpPr>
          <p:cNvPr id="3" name="Content Placeholder 2">
            <a:extLst>
              <a:ext uri="{FF2B5EF4-FFF2-40B4-BE49-F238E27FC236}">
                <a16:creationId xmlns:a16="http://schemas.microsoft.com/office/drawing/2014/main" id="{3950E0DF-5659-4E81-BF4D-DE61ACBC9880}"/>
              </a:ext>
            </a:extLst>
          </p:cNvPr>
          <p:cNvSpPr>
            <a:spLocks noGrp="1"/>
          </p:cNvSpPr>
          <p:nvPr>
            <p:ph idx="1"/>
          </p:nvPr>
        </p:nvSpPr>
        <p:spPr/>
        <p:txBody>
          <a:bodyPr/>
          <a:lstStyle/>
          <a:p>
            <a:r>
              <a:rPr lang="en-US" dirty="0"/>
              <a:t>If you miss class and it is an excused absence, the school policy stands – miss a day, get a day.</a:t>
            </a:r>
          </a:p>
          <a:p>
            <a:r>
              <a:rPr lang="en-US" dirty="0"/>
              <a:t>If you missed a test or quiz, you are expected to make it up the day you return. Mrs. Griffis has planning 5</a:t>
            </a:r>
            <a:r>
              <a:rPr lang="en-US" baseline="30000" dirty="0"/>
              <a:t>th</a:t>
            </a:r>
            <a:r>
              <a:rPr lang="en-US" dirty="0"/>
              <a:t> and 7</a:t>
            </a:r>
            <a:r>
              <a:rPr lang="en-US" baseline="30000" dirty="0"/>
              <a:t>th</a:t>
            </a:r>
            <a:r>
              <a:rPr lang="en-US" dirty="0"/>
              <a:t> periods, or you can schedule to come before school starts.</a:t>
            </a:r>
          </a:p>
          <a:p>
            <a:r>
              <a:rPr lang="en-US" dirty="0"/>
              <a:t>You are responsible for getting your missed work from the absentee crate the day you return AND look on </a:t>
            </a:r>
            <a:r>
              <a:rPr lang="en-US" dirty="0" err="1"/>
              <a:t>Renweb</a:t>
            </a:r>
            <a:r>
              <a:rPr lang="en-US" dirty="0"/>
              <a:t> to see what was missed.  STUDENTS MUST LOOK AT LESSON PLANS/PROCEDURES AND HOMEWORK.</a:t>
            </a:r>
          </a:p>
          <a:p>
            <a:endParaRPr lang="en-US" dirty="0"/>
          </a:p>
        </p:txBody>
      </p:sp>
    </p:spTree>
    <p:extLst>
      <p:ext uri="{BB962C8B-B14F-4D97-AF65-F5344CB8AC3E}">
        <p14:creationId xmlns:p14="http://schemas.microsoft.com/office/powerpoint/2010/main" val="205632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0EDA-F9AA-410F-852D-47F538901E37}"/>
              </a:ext>
            </a:extLst>
          </p:cNvPr>
          <p:cNvSpPr>
            <a:spLocks noGrp="1"/>
          </p:cNvSpPr>
          <p:nvPr>
            <p:ph type="title"/>
          </p:nvPr>
        </p:nvSpPr>
        <p:spPr>
          <a:xfrm>
            <a:off x="810000" y="447188"/>
            <a:ext cx="10957930" cy="970450"/>
          </a:xfrm>
        </p:spPr>
        <p:txBody>
          <a:bodyPr/>
          <a:lstStyle/>
          <a:p>
            <a:r>
              <a:rPr lang="en-US" dirty="0"/>
              <a:t>What To Do If Out For An Extended Period…</a:t>
            </a:r>
          </a:p>
        </p:txBody>
      </p:sp>
      <p:sp>
        <p:nvSpPr>
          <p:cNvPr id="3" name="Content Placeholder 2">
            <a:extLst>
              <a:ext uri="{FF2B5EF4-FFF2-40B4-BE49-F238E27FC236}">
                <a16:creationId xmlns:a16="http://schemas.microsoft.com/office/drawing/2014/main" id="{FDFAB677-4AB8-4865-9899-03C03C65C6AE}"/>
              </a:ext>
            </a:extLst>
          </p:cNvPr>
          <p:cNvSpPr>
            <a:spLocks noGrp="1"/>
          </p:cNvSpPr>
          <p:nvPr>
            <p:ph idx="1"/>
          </p:nvPr>
        </p:nvSpPr>
        <p:spPr>
          <a:xfrm>
            <a:off x="818712" y="2222287"/>
            <a:ext cx="10554574" cy="4377296"/>
          </a:xfrm>
        </p:spPr>
        <p:txBody>
          <a:bodyPr/>
          <a:lstStyle/>
          <a:p>
            <a:r>
              <a:rPr lang="en-US" dirty="0" err="1"/>
              <a:t>Renweb</a:t>
            </a:r>
            <a:r>
              <a:rPr lang="en-US" dirty="0"/>
              <a:t> will show our daily lesson plans and homework – you cannot go just by homework, but must look at what is done daily on the LESSON PLAN and what is HOMEWORK.</a:t>
            </a:r>
          </a:p>
          <a:p>
            <a:r>
              <a:rPr lang="en-US" dirty="0"/>
              <a:t>Many things will be uploaded to TEAMS and we will use </a:t>
            </a:r>
            <a:r>
              <a:rPr lang="en-US" dirty="0" err="1"/>
              <a:t>noredink</a:t>
            </a:r>
            <a:r>
              <a:rPr lang="en-US" dirty="0"/>
              <a:t>, </a:t>
            </a:r>
            <a:r>
              <a:rPr lang="en-US" dirty="0" err="1"/>
              <a:t>khanacademy</a:t>
            </a:r>
            <a:r>
              <a:rPr lang="en-US" dirty="0"/>
              <a:t>, and </a:t>
            </a:r>
            <a:r>
              <a:rPr lang="en-US" dirty="0" err="1"/>
              <a:t>readworks</a:t>
            </a:r>
            <a:endParaRPr lang="en-US" dirty="0"/>
          </a:p>
          <a:p>
            <a:r>
              <a:rPr lang="en-US" dirty="0"/>
              <a:t>You have access to your English book online besides your hard copy.  Often, many things will need to be completed and sent in.  The best way to do this is to either SCAN (not take a picture) and email it if it wasn’t assigned on TEAMS.</a:t>
            </a:r>
          </a:p>
          <a:p>
            <a:r>
              <a:rPr lang="en-US" dirty="0"/>
              <a:t>Our main source of communication will be through your @ccajax.org email – please make sure you are checking this.  		</a:t>
            </a:r>
          </a:p>
        </p:txBody>
      </p:sp>
    </p:spTree>
    <p:extLst>
      <p:ext uri="{BB962C8B-B14F-4D97-AF65-F5344CB8AC3E}">
        <p14:creationId xmlns:p14="http://schemas.microsoft.com/office/powerpoint/2010/main" val="196449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B8C2-9045-4C56-B396-296F1A0AC7D5}"/>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9C9A4F36-7C33-449D-B6C4-BFC968BC6D15}"/>
              </a:ext>
            </a:extLst>
          </p:cNvPr>
          <p:cNvSpPr>
            <a:spLocks noGrp="1"/>
          </p:cNvSpPr>
          <p:nvPr>
            <p:ph idx="1"/>
          </p:nvPr>
        </p:nvSpPr>
        <p:spPr/>
        <p:txBody>
          <a:bodyPr/>
          <a:lstStyle/>
          <a:p>
            <a:r>
              <a:rPr lang="en-US" dirty="0"/>
              <a:t>Please email Mrs. Griffis at:  </a:t>
            </a:r>
            <a:r>
              <a:rPr lang="en-US" dirty="0">
                <a:hlinkClick r:id="rId2"/>
              </a:rPr>
              <a:t>kgriffis@ccajax.org</a:t>
            </a:r>
            <a:endParaRPr lang="en-US" dirty="0"/>
          </a:p>
          <a:p>
            <a:r>
              <a:rPr lang="en-US" dirty="0"/>
              <a:t>I am available Monday through Friday 8 am to 4 pm – I try to respond within 24 hours</a:t>
            </a:r>
          </a:p>
          <a:p>
            <a:r>
              <a:rPr lang="en-US" dirty="0"/>
              <a:t>Weekend availability is limited – I am a mother and wife, please do not expect communication on Saturday and Sunday.  If I am available to respond, I will, but it is not guaranteed.</a:t>
            </a:r>
          </a:p>
        </p:txBody>
      </p:sp>
    </p:spTree>
    <p:extLst>
      <p:ext uri="{BB962C8B-B14F-4D97-AF65-F5344CB8AC3E}">
        <p14:creationId xmlns:p14="http://schemas.microsoft.com/office/powerpoint/2010/main" val="3357951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88CF49C891494281EFD2A6F8FEB86E" ma:contentTypeVersion="3" ma:contentTypeDescription="Create a new document." ma:contentTypeScope="" ma:versionID="2244f3c8eba79e5936271ac2ae2d7f59">
  <xsd:schema xmlns:xsd="http://www.w3.org/2001/XMLSchema" xmlns:xs="http://www.w3.org/2001/XMLSchema" xmlns:p="http://schemas.microsoft.com/office/2006/metadata/properties" xmlns:ns2="1cda920a-0f6d-4326-829d-5a53db55e773" targetNamespace="http://schemas.microsoft.com/office/2006/metadata/properties" ma:root="true" ma:fieldsID="4191fdfe5e654a77b62cb2621055aa49" ns2:_="">
    <xsd:import namespace="1cda920a-0f6d-4326-829d-5a53db55e773"/>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da920a-0f6d-4326-829d-5a53db55e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3B90FA-6F71-47E3-B25F-E576C1115EF4}"/>
</file>

<file path=customXml/itemProps2.xml><?xml version="1.0" encoding="utf-8"?>
<ds:datastoreItem xmlns:ds="http://schemas.openxmlformats.org/officeDocument/2006/customXml" ds:itemID="{40BCBE67-7205-4922-88BC-786575860445}"/>
</file>

<file path=customXml/itemProps3.xml><?xml version="1.0" encoding="utf-8"?>
<ds:datastoreItem xmlns:ds="http://schemas.openxmlformats.org/officeDocument/2006/customXml" ds:itemID="{72797A60-84D4-4CEE-9BEF-B339A9ED9F31}"/>
</file>

<file path=docProps/app.xml><?xml version="1.0" encoding="utf-8"?>
<Properties xmlns="http://schemas.openxmlformats.org/officeDocument/2006/extended-properties" xmlns:vt="http://schemas.openxmlformats.org/officeDocument/2006/docPropsVTypes">
  <Template>TM03457503[[fn=Quotable]]</Template>
  <TotalTime>7232</TotalTime>
  <Words>960</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Gothic</vt:lpstr>
      <vt:lpstr>Courier New</vt:lpstr>
      <vt:lpstr>Wingdings 2</vt:lpstr>
      <vt:lpstr>Quotable</vt:lpstr>
      <vt:lpstr>Welcome to English w/Mrs. Griffis</vt:lpstr>
      <vt:lpstr>Mrs. Griffis - BIO</vt:lpstr>
      <vt:lpstr>Expectations</vt:lpstr>
      <vt:lpstr>Grading &amp; Late Work</vt:lpstr>
      <vt:lpstr>Getting Organized for English</vt:lpstr>
      <vt:lpstr>Membean</vt:lpstr>
      <vt:lpstr>What To Do If You Miss A Class Period……</vt:lpstr>
      <vt:lpstr>What To Do If Out For An Extended Period…</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w/Mrs. Griffis</dc:title>
  <dc:creator>Kim Griffis</dc:creator>
  <cp:lastModifiedBy>Kim Griffis</cp:lastModifiedBy>
  <cp:revision>5</cp:revision>
  <dcterms:created xsi:type="dcterms:W3CDTF">2020-08-29T22:51:47Z</dcterms:created>
  <dcterms:modified xsi:type="dcterms:W3CDTF">2021-08-25T13:56:12Z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0x0101003188CF49C891494281EFD2A6F8FEB86E</vt:lpwstr>
  </property>
</Properties>
</file>