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4" r:id="rId4"/>
    <p:sldId id="258" r:id="rId5"/>
    <p:sldId id="265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1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23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43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3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4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9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5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3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4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carter@ccajax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Bible - HISTORY">
            <a:extLst>
              <a:ext uri="{FF2B5EF4-FFF2-40B4-BE49-F238E27FC236}">
                <a16:creationId xmlns:a16="http://schemas.microsoft.com/office/drawing/2014/main" id="{7E1D7E02-4173-4537-AEF6-F2D37F1B2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-1" b="20580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EEC52-3720-4DF7-A387-778342A57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EBEBEB"/>
                </a:solidFill>
              </a:rPr>
              <a:t>BIBLE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22DA-BE19-40E2-82FF-9AB4D7AF1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5B45-F6CB-4ADE-8E10-3FA296A7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The Teacher:</a:t>
            </a:r>
            <a:br>
              <a:rPr lang="en-US" sz="2900" dirty="0"/>
            </a:br>
            <a:r>
              <a:rPr lang="en-US" sz="2900" dirty="0"/>
              <a:t>Coach Carter or </a:t>
            </a:r>
            <a:br>
              <a:rPr lang="en-US" sz="2900" dirty="0"/>
            </a:br>
            <a:r>
              <a:rPr lang="en-US" sz="2900" dirty="0"/>
              <a:t>Mr. Carter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A7561A-42D1-4081-9178-07E66D915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id="{00BFB622-C141-4747-8A6F-EB592E89A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03BCB9-6F7A-4326-AB17-036A4EA6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9B91-4C3D-450A-94BF-D87D7EA5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Christian </a:t>
            </a:r>
            <a:r>
              <a:rPr lang="en-US"/>
              <a:t>for 33 </a:t>
            </a:r>
            <a:r>
              <a:rPr lang="en-US" dirty="0"/>
              <a:t>years, Husband to Christina </a:t>
            </a:r>
            <a:r>
              <a:rPr lang="en-US"/>
              <a:t>for 25 </a:t>
            </a:r>
            <a:r>
              <a:rPr lang="en-US" dirty="0"/>
              <a:t>years, Dad to Caitlyn (21) &amp; Matthew (17)</a:t>
            </a:r>
          </a:p>
          <a:p>
            <a:pPr>
              <a:lnSpc>
                <a:spcPct val="90000"/>
              </a:lnSpc>
            </a:pPr>
            <a:r>
              <a:rPr lang="en-US" dirty="0"/>
              <a:t>Educator since 1999 at the middle, high school, &amp; college levels. </a:t>
            </a:r>
          </a:p>
          <a:p>
            <a:pPr>
              <a:lnSpc>
                <a:spcPct val="90000"/>
              </a:lnSpc>
            </a:pPr>
            <a:r>
              <a:rPr lang="en-US" dirty="0"/>
              <a:t>Bachelor of Science in History (Eastern New Mexico University)</a:t>
            </a:r>
          </a:p>
          <a:p>
            <a:pPr>
              <a:lnSpc>
                <a:spcPct val="90000"/>
              </a:lnSpc>
            </a:pPr>
            <a:r>
              <a:rPr lang="en-US" dirty="0"/>
              <a:t>Master of Science in Recreation &amp; Sport Science (Ohio University)</a:t>
            </a:r>
          </a:p>
          <a:p>
            <a:pPr>
              <a:lnSpc>
                <a:spcPct val="90000"/>
              </a:lnSpc>
            </a:pPr>
            <a:r>
              <a:rPr lang="en-US" dirty="0"/>
              <a:t>Football coach (15 years) at the middle and high school levels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4F27A-41D3-4698-9212-20622E22C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2" r="8960" b="-7"/>
          <a:stretch/>
        </p:blipFill>
        <p:spPr>
          <a:xfrm>
            <a:off x="5999586" y="3911797"/>
            <a:ext cx="3067451" cy="2796653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E7E022-9019-4CCA-A57D-7936A763E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49" r="-3" b="10085"/>
          <a:stretch/>
        </p:blipFill>
        <p:spPr>
          <a:xfrm>
            <a:off x="9217912" y="3911798"/>
            <a:ext cx="2946645" cy="268595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2EE65-896F-4431-BFAD-93FF008173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306" b="10379"/>
          <a:stretch/>
        </p:blipFill>
        <p:spPr>
          <a:xfrm>
            <a:off x="6563946" y="452719"/>
            <a:ext cx="5143839" cy="33082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883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FF2F-78B5-4F7D-ADBE-C3CBBF17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9C36F-5F0C-4F33-8C0A-3C668237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Mr. Carter can be reached at the following email address:</a:t>
            </a:r>
          </a:p>
          <a:p>
            <a:r>
              <a:rPr lang="en-US">
                <a:solidFill>
                  <a:srgbClr val="FFFFFF"/>
                </a:solidFill>
                <a:hlinkClick r:id="rId3"/>
              </a:rPr>
              <a:t>ecarter@ccajax.org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CF7C4-FBF7-4B4D-81DB-78DB2CA25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6" r="20944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16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D382B-AB75-41B0-AAF1-225BAED3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018" y="871061"/>
            <a:ext cx="4638903" cy="982187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Course</a:t>
            </a:r>
            <a:br>
              <a:rPr lang="en-US" dirty="0"/>
            </a:br>
            <a:endParaRPr lang="en-US" dirty="0"/>
          </a:p>
        </p:txBody>
      </p:sp>
      <p:sp>
        <p:nvSpPr>
          <p:cNvPr id="205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Can I Trust the Bible?” (You Might Be Asking) - Pete Enns">
            <a:extLst>
              <a:ext uri="{FF2B5EF4-FFF2-40B4-BE49-F238E27FC236}">
                <a16:creationId xmlns:a16="http://schemas.microsoft.com/office/drawing/2014/main" id="{6097FE98-A7A8-4583-B3DF-2D8FFB6A0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r="37148" b="-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3084-E642-48D9-9AC2-554C0470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111" y="2303154"/>
            <a:ext cx="7082910" cy="34586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developmental class designed to help students grow in their spiritual life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Course content will include: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Christian worldview, Bible reading &amp; study, Christian reading, topical discussions, and community service.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Students are asked to treat the material seriously and “be real” as course content is examined and discussed.</a:t>
            </a:r>
          </a:p>
        </p:txBody>
      </p:sp>
    </p:spTree>
    <p:extLst>
      <p:ext uri="{BB962C8B-B14F-4D97-AF65-F5344CB8AC3E}">
        <p14:creationId xmlns:p14="http://schemas.microsoft.com/office/powerpoint/2010/main" val="176128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A572-7D02-4C30-8899-9F50620C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04335"/>
            <a:ext cx="5712824" cy="1263313"/>
          </a:xfrm>
        </p:spPr>
        <p:txBody>
          <a:bodyPr>
            <a:normAutofit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D2FA-11A7-415C-964C-C408B660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99861"/>
            <a:ext cx="5320659" cy="4487019"/>
          </a:xfrm>
        </p:spPr>
        <p:txBody>
          <a:bodyPr anchor="t"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Bible (English Standard or ESV), a composition notebook, pen or pencil, a highlighter, and any provided materials. These materials should be in class with the student every day.</a:t>
            </a:r>
          </a:p>
          <a:p>
            <a:pPr marL="0">
              <a:spcBef>
                <a:spcPts val="0"/>
              </a:spcBef>
            </a:pPr>
            <a:endParaRPr lang="en-US" sz="2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NOTE: Periodic checks for materials will be made, and homework or quiz grades will be given for possessing proper materials.</a:t>
            </a:r>
          </a:p>
          <a:p>
            <a:pPr marL="0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otebook and Pen Picture | Free Photograph | Photos Public Domain">
            <a:extLst>
              <a:ext uri="{FF2B5EF4-FFF2-40B4-BE49-F238E27FC236}">
                <a16:creationId xmlns:a16="http://schemas.microsoft.com/office/drawing/2014/main" id="{5E947AA2-F32B-4B7F-8A15-AA5FC5730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23200" b="2"/>
          <a:stretch/>
        </p:blipFill>
        <p:spPr bwMode="auto"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nior High School Supply List - Potlatch School District #285">
            <a:extLst>
              <a:ext uri="{FF2B5EF4-FFF2-40B4-BE49-F238E27FC236}">
                <a16:creationId xmlns:a16="http://schemas.microsoft.com/office/drawing/2014/main" id="{0057DB93-BC1D-442C-A03F-7C590A98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4359" b="-2"/>
          <a:stretch/>
        </p:blipFill>
        <p:spPr bwMode="auto">
          <a:xfrm>
            <a:off x="5679762" y="2646306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ptop vs tablet: which is best for a small business? | TechRadar">
            <a:extLst>
              <a:ext uri="{FF2B5EF4-FFF2-40B4-BE49-F238E27FC236}">
                <a16:creationId xmlns:a16="http://schemas.microsoft.com/office/drawing/2014/main" id="{831DBB0B-FC10-491F-8DAF-82C14801B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20620" b="1"/>
          <a:stretch/>
        </p:blipFill>
        <p:spPr bwMode="auto"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DB62-0477-4F8F-ADAC-1F446BE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452718"/>
            <a:ext cx="10204174" cy="1400530"/>
          </a:xfrm>
        </p:spPr>
        <p:txBody>
          <a:bodyPr/>
          <a:lstStyle/>
          <a:p>
            <a:pPr algn="ctr"/>
            <a:r>
              <a:rPr lang="en-US" sz="4400" dirty="0"/>
              <a:t>Assignments &amp;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7580-B44F-4280-89B7-9CDD0409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749287"/>
            <a:ext cx="11979965" cy="4996069"/>
          </a:xfrm>
        </p:spPr>
        <p:txBody>
          <a:bodyPr>
            <a:normAutofit/>
          </a:bodyPr>
          <a:lstStyle/>
          <a:p>
            <a:r>
              <a:rPr lang="en-US" sz="2800" dirty="0"/>
              <a:t>Assignments will include:</a:t>
            </a:r>
          </a:p>
          <a:p>
            <a:pPr marL="457200" lvl="1" indent="0">
              <a:buNone/>
            </a:pPr>
            <a:r>
              <a:rPr lang="en-US" sz="2600" dirty="0"/>
              <a:t>Journal Prompts				Journal Responses</a:t>
            </a:r>
          </a:p>
          <a:p>
            <a:pPr marL="457200" lvl="1" indent="0">
              <a:buNone/>
            </a:pPr>
            <a:r>
              <a:rPr lang="en-US" sz="2600" dirty="0"/>
              <a:t>Memory Verses				Bible Readings</a:t>
            </a:r>
          </a:p>
          <a:p>
            <a:pPr marL="457200" lvl="1" indent="0">
              <a:buNone/>
            </a:pPr>
            <a:r>
              <a:rPr lang="en-US" sz="2600" dirty="0"/>
              <a:t>Projects							Christian Readings</a:t>
            </a:r>
          </a:p>
          <a:p>
            <a:pPr marL="457200" lvl="1" indent="0">
              <a:buNone/>
            </a:pPr>
            <a:r>
              <a:rPr lang="en-US" sz="2600" dirty="0"/>
              <a:t>Class Discussions				</a:t>
            </a:r>
          </a:p>
          <a:p>
            <a:r>
              <a:rPr lang="en-US" sz="2800" dirty="0"/>
              <a:t>Homework assignments will be posted in the homework notes section of FACTS. </a:t>
            </a:r>
          </a:p>
        </p:txBody>
      </p:sp>
    </p:spTree>
    <p:extLst>
      <p:ext uri="{BB962C8B-B14F-4D97-AF65-F5344CB8AC3E}">
        <p14:creationId xmlns:p14="http://schemas.microsoft.com/office/powerpoint/2010/main" val="382659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0E14-8B9D-4A58-9298-390259C4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7543"/>
          </a:xfrm>
        </p:spPr>
        <p:txBody>
          <a:bodyPr/>
          <a:lstStyle/>
          <a:p>
            <a:pPr algn="ctr"/>
            <a:r>
              <a:rPr lang="en-US" sz="4400" dirty="0"/>
              <a:t>Assignments &amp; Grading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621F9-ED73-4E5D-8E61-8EC90040A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590261"/>
            <a:ext cx="11913704" cy="5128591"/>
          </a:xfrm>
        </p:spPr>
        <p:txBody>
          <a:bodyPr>
            <a:noAutofit/>
          </a:bodyPr>
          <a:lstStyle/>
          <a:p>
            <a:r>
              <a:rPr lang="en-US" sz="2800" dirty="0"/>
              <a:t>Assignments will be graded based on the standard grading scale of 90 to 100 is an A, 80 to 89 is a B, etc. </a:t>
            </a:r>
          </a:p>
          <a:p>
            <a:r>
              <a:rPr lang="en-US" sz="2800" dirty="0"/>
              <a:t>Grading typically takes place over the weekend and grades are updated as soon after grading as possible.</a:t>
            </a:r>
          </a:p>
          <a:p>
            <a:r>
              <a:rPr lang="en-US" sz="2800" dirty="0"/>
              <a:t>Assignments should be turned in on time. The class will adhere to the CCA late work  and make up work policies (see handbook)</a:t>
            </a:r>
          </a:p>
          <a:p>
            <a:r>
              <a:rPr lang="en-US" sz="2800" dirty="0"/>
              <a:t>No extra credit assignments will be given. </a:t>
            </a:r>
          </a:p>
        </p:txBody>
      </p:sp>
    </p:spTree>
    <p:extLst>
      <p:ext uri="{BB962C8B-B14F-4D97-AF65-F5344CB8AC3E}">
        <p14:creationId xmlns:p14="http://schemas.microsoft.com/office/powerpoint/2010/main" val="278688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8C1C-4AD7-452D-947D-3C2ABD2B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25896"/>
            <a:ext cx="11289628" cy="960782"/>
          </a:xfrm>
        </p:spPr>
        <p:txBody>
          <a:bodyPr/>
          <a:lstStyle/>
          <a:p>
            <a:pPr algn="ctr"/>
            <a:r>
              <a:rPr lang="en-US" sz="4400" dirty="0"/>
              <a:t>What you can expect from Mr.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4F63-9D34-481E-B133-40B8D1E5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245704"/>
            <a:ext cx="11873947" cy="5486400"/>
          </a:xfrm>
        </p:spPr>
        <p:txBody>
          <a:bodyPr>
            <a:noAutofit/>
          </a:bodyPr>
          <a:lstStyle/>
          <a:p>
            <a:r>
              <a:rPr lang="en-US" sz="2800" dirty="0"/>
              <a:t>Students and parents can expect me to:</a:t>
            </a:r>
          </a:p>
          <a:p>
            <a:pPr lvl="1"/>
            <a:r>
              <a:rPr lang="en-US" sz="2800" dirty="0"/>
              <a:t>Be approachable</a:t>
            </a:r>
          </a:p>
          <a:p>
            <a:pPr lvl="1"/>
            <a:r>
              <a:rPr lang="en-US" sz="2800" dirty="0"/>
              <a:t>Be fair	</a:t>
            </a:r>
          </a:p>
          <a:p>
            <a:pPr lvl="1"/>
            <a:r>
              <a:rPr lang="en-US" sz="2800" dirty="0"/>
              <a:t>Respect their time						</a:t>
            </a:r>
          </a:p>
          <a:p>
            <a:pPr lvl="1"/>
            <a:r>
              <a:rPr lang="en-US" sz="2800" dirty="0"/>
              <a:t>Provide a safe learning environment</a:t>
            </a:r>
          </a:p>
          <a:p>
            <a:pPr lvl="1"/>
            <a:r>
              <a:rPr lang="en-US" sz="2800" dirty="0"/>
              <a:t>Communicate in a timely manner</a:t>
            </a:r>
          </a:p>
          <a:p>
            <a:pPr lvl="1"/>
            <a:r>
              <a:rPr lang="en-US" sz="2800" dirty="0"/>
              <a:t>Listen</a:t>
            </a:r>
          </a:p>
          <a:p>
            <a:pPr lvl="1"/>
            <a:r>
              <a:rPr lang="en-US" sz="2800" dirty="0"/>
              <a:t>Pray for them &amp; with them</a:t>
            </a:r>
          </a:p>
          <a:p>
            <a:pPr lvl="1"/>
            <a:r>
              <a:rPr lang="en-US" sz="2800" dirty="0"/>
              <a:t>Be professional				</a:t>
            </a:r>
          </a:p>
        </p:txBody>
      </p:sp>
    </p:spTree>
    <p:extLst>
      <p:ext uri="{BB962C8B-B14F-4D97-AF65-F5344CB8AC3E}">
        <p14:creationId xmlns:p14="http://schemas.microsoft.com/office/powerpoint/2010/main" val="299391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4650-A62C-4C72-A524-31698E09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5774"/>
            <a:ext cx="9404723" cy="993913"/>
          </a:xfrm>
        </p:spPr>
        <p:txBody>
          <a:bodyPr/>
          <a:lstStyle/>
          <a:p>
            <a:pPr algn="ctr"/>
            <a:r>
              <a:rPr lang="en-US" sz="4400" dirty="0"/>
              <a:t>Expectations </a:t>
            </a:r>
            <a:r>
              <a:rPr lang="en-US" sz="4400"/>
              <a:t>of Students/Parents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9D1D-00DE-483E-9E6B-7635B2CC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232452"/>
            <a:ext cx="11966713" cy="5552661"/>
          </a:xfrm>
        </p:spPr>
        <p:txBody>
          <a:bodyPr/>
          <a:lstStyle/>
          <a:p>
            <a:r>
              <a:rPr lang="en-US" sz="2800" dirty="0"/>
              <a:t>Students—I will expect students to:</a:t>
            </a:r>
          </a:p>
          <a:p>
            <a:pPr lvl="1"/>
            <a:r>
              <a:rPr lang="en-US" sz="2800" dirty="0"/>
              <a:t>Be on time				</a:t>
            </a:r>
          </a:p>
          <a:p>
            <a:pPr lvl="1"/>
            <a:r>
              <a:rPr lang="en-US" sz="2800" dirty="0"/>
              <a:t>Come to class prepared (all supplies &amp; ready to work)</a:t>
            </a:r>
          </a:p>
          <a:p>
            <a:pPr lvl="1"/>
            <a:r>
              <a:rPr lang="en-US" sz="2800" dirty="0"/>
              <a:t>Be considerate of others (both classmates &amp; their teacher)</a:t>
            </a:r>
          </a:p>
          <a:p>
            <a:pPr lvl="1"/>
            <a:r>
              <a:rPr lang="en-US" sz="2800" dirty="0"/>
              <a:t>Communicate in a timely manner</a:t>
            </a:r>
          </a:p>
          <a:p>
            <a:pPr lvl="1"/>
            <a:r>
              <a:rPr lang="en-US" sz="2800" dirty="0"/>
              <a:t>Put forth their best effort</a:t>
            </a:r>
          </a:p>
          <a:p>
            <a:r>
              <a:rPr lang="en-US" sz="2800" dirty="0"/>
              <a:t>Parents—I would ask parents to:</a:t>
            </a:r>
          </a:p>
          <a:p>
            <a:pPr lvl="1"/>
            <a:r>
              <a:rPr lang="en-US" sz="2800" dirty="0"/>
              <a:t>Be supportive </a:t>
            </a:r>
          </a:p>
          <a:p>
            <a:pPr lvl="1"/>
            <a:r>
              <a:rPr lang="en-US" sz="2800" dirty="0"/>
              <a:t>Be considerate</a:t>
            </a:r>
          </a:p>
          <a:p>
            <a:pPr lvl="1"/>
            <a:r>
              <a:rPr lang="en-US" sz="2800" dirty="0"/>
              <a:t>Communicate any issues in a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3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C5CF4C-7746-4EEC-8A2E-CA6738B42E60}"/>
</file>

<file path=customXml/itemProps2.xml><?xml version="1.0" encoding="utf-8"?>
<ds:datastoreItem xmlns:ds="http://schemas.openxmlformats.org/officeDocument/2006/customXml" ds:itemID="{D3C7580A-4FB7-4CE0-A1B6-422FD0115ED9}"/>
</file>

<file path=customXml/itemProps3.xml><?xml version="1.0" encoding="utf-8"?>
<ds:datastoreItem xmlns:ds="http://schemas.openxmlformats.org/officeDocument/2006/customXml" ds:itemID="{8D806A62-B99D-4D02-9FFE-3BD3366467AC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BIBLE CLASS</vt:lpstr>
      <vt:lpstr>The Teacher: Coach Carter or  Mr. Carter</vt:lpstr>
      <vt:lpstr>Contact Info</vt:lpstr>
      <vt:lpstr>The Course </vt:lpstr>
      <vt:lpstr>Materials</vt:lpstr>
      <vt:lpstr>Assignments &amp; Grading</vt:lpstr>
      <vt:lpstr>Assignments &amp; Grading Cont.</vt:lpstr>
      <vt:lpstr>What you can expect from Mr. Carter</vt:lpstr>
      <vt:lpstr>Expectations of Students/Parents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</dc:title>
  <dc:creator>Eric and Christina Carter</dc:creator>
  <cp:lastModifiedBy>Eric  Carter</cp:lastModifiedBy>
  <cp:revision>13</cp:revision>
  <dcterms:created xsi:type="dcterms:W3CDTF">2020-09-07T15:25:14Z</dcterms:created>
  <dcterms:modified xsi:type="dcterms:W3CDTF">2021-08-30T16:09:25Z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