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3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1058333" indent="-423333" algn="ctr">
              <a:spcBef>
                <a:spcPts val="0"/>
              </a:spcBef>
              <a:defRPr i="1" sz="3200"/>
            </a:lvl2pPr>
            <a:lvl3pPr marL="1693333" indent="-423333" algn="ctr">
              <a:spcBef>
                <a:spcPts val="0"/>
              </a:spcBef>
              <a:defRPr i="1" sz="3200"/>
            </a:lvl3pPr>
            <a:lvl4pPr marL="2328333" indent="-423333" algn="ctr">
              <a:spcBef>
                <a:spcPts val="0"/>
              </a:spcBef>
              <a:defRPr i="1" sz="3200"/>
            </a:lvl4pPr>
            <a:lvl5pPr marL="2963333" indent="-423333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b10067705dm-001_2880x2161.jpg"/>
          <p:cNvSpPr/>
          <p:nvPr>
            <p:ph type="pic" idx="21"/>
          </p:nvPr>
        </p:nvSpPr>
        <p:spPr>
          <a:xfrm>
            <a:off x="0" y="-2290235"/>
            <a:ext cx="24384000" cy="182964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b10067705dm-001_2880x2161.jpg"/>
          <p:cNvSpPr/>
          <p:nvPr>
            <p:ph type="pic" idx="21"/>
          </p:nvPr>
        </p:nvSpPr>
        <p:spPr>
          <a:xfrm>
            <a:off x="3125967" y="-1762100"/>
            <a:ext cx="18135603" cy="136079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197913361_2035x1354.jpg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348088_flipped_1647x1098.jpg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197913361_2035x1354.jpg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108348088_flipped_1647x1098.jpg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b10067705dm-001_2880x2161.jpg"/>
          <p:cNvSpPr/>
          <p:nvPr>
            <p:ph type="pic" idx="23"/>
          </p:nvPr>
        </p:nvSpPr>
        <p:spPr>
          <a:xfrm>
            <a:off x="651236" y="952500"/>
            <a:ext cx="15283728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daniels@ccajax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daniels@ccajax.org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ulpture 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Sculpture I</a:t>
            </a:r>
          </a:p>
        </p:txBody>
      </p:sp>
      <p:sp>
        <p:nvSpPr>
          <p:cNvPr id="120" name="Alycia Phoenix Daniel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59459">
              <a:defRPr sz="4900"/>
            </a:pPr>
            <a:r>
              <a:t>Alycia Phoenix Daniels</a:t>
            </a:r>
          </a:p>
          <a:p>
            <a:pPr defTabSz="759459">
              <a:defRPr sz="49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adaniels@ccajax.org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lass Syllab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Class Syllabus </a:t>
            </a:r>
          </a:p>
        </p:txBody>
      </p:sp>
      <p:pic>
        <p:nvPicPr>
          <p:cNvPr id="153" name="750153EF-12E1-4DF2-98BA-3EBB634C53BB-L0-001.jpeg" descr="750153EF-12E1-4DF2-98BA-3EBB634C53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4181" y="1051090"/>
            <a:ext cx="9085185" cy="11613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rading Percent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Grading Percentages </a:t>
            </a:r>
          </a:p>
        </p:txBody>
      </p:sp>
      <p:sp>
        <p:nvSpPr>
          <p:cNvPr id="156" name="20% Cleaning.  (weekly grade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20% Cleaning.  (weekly grade).</a:t>
            </a:r>
          </a:p>
          <a:p>
            <a:pPr/>
            <a:r>
              <a:t>20%  Participation. Working daily, contributing to class discussions  (weekly grade).</a:t>
            </a:r>
          </a:p>
          <a:p>
            <a:pPr/>
            <a:r>
              <a:t>60%  Projects. Following directions, completion, turning work 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ontact Information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4830">
              <a:defRPr sz="7300"/>
            </a:pPr>
            <a:r>
              <a:t>Contact Information:</a:t>
            </a:r>
          </a:p>
          <a:p>
            <a:pPr defTabSz="544830">
              <a:defRPr sz="73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adaniels@ccajax.org</a:t>
            </a:r>
          </a:p>
          <a:p>
            <a:pPr defTabSz="544830">
              <a:defRPr sz="7300"/>
            </a:pPr>
            <a:r>
              <a:t>Thank you for your support of the Art Department at CCA!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Education /Experi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Education /Experience</a:t>
            </a:r>
          </a:p>
        </p:txBody>
      </p:sp>
      <p:sp>
        <p:nvSpPr>
          <p:cNvPr id="123" name="Graduate of James Madison Universit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25272" indent="-525272" defTabSz="775969">
              <a:spcBef>
                <a:spcPts val="4200"/>
              </a:spcBef>
              <a:defRPr sz="3500"/>
            </a:pPr>
            <a:r>
              <a:t>Graduate of James Madison University</a:t>
            </a:r>
          </a:p>
          <a:p>
            <a:pPr marL="525272" indent="-525272" defTabSz="775969">
              <a:spcBef>
                <a:spcPts val="4200"/>
              </a:spcBef>
              <a:defRPr sz="3500"/>
            </a:pPr>
            <a:r>
              <a:t>Bachelor of Science in Art, Minor Education, Minor in Art History</a:t>
            </a:r>
          </a:p>
          <a:p>
            <a:pPr marL="525272" indent="-525272" defTabSz="775969">
              <a:spcBef>
                <a:spcPts val="4200"/>
              </a:spcBef>
              <a:defRPr sz="3500"/>
            </a:pPr>
            <a:r>
              <a:t>Been an art teacher since 2004</a:t>
            </a:r>
          </a:p>
          <a:p>
            <a:pPr marL="525272" indent="-525272" defTabSz="775969">
              <a:spcBef>
                <a:spcPts val="4200"/>
              </a:spcBef>
              <a:defRPr sz="3500"/>
            </a:pPr>
            <a:r>
              <a:t>Taught in both private and public schools and taught every grade level</a:t>
            </a:r>
          </a:p>
          <a:p>
            <a:pPr marL="525272" indent="-525272" defTabSz="775969">
              <a:spcBef>
                <a:spcPts val="4200"/>
              </a:spcBef>
              <a:defRPr sz="3500"/>
            </a:pPr>
            <a:r>
              <a:t>Currently teach Drawing I, Drawing II, Painting I, Painting II, Sculpture I, Sculpture II, Ceramics I, Ceramics II, Honors Portfolio Development </a:t>
            </a:r>
          </a:p>
          <a:p>
            <a:pPr marL="525272" indent="-525272" defTabSz="775969">
              <a:spcBef>
                <a:spcPts val="4200"/>
              </a:spcBef>
              <a:defRPr sz="3500"/>
            </a:pPr>
            <a:r>
              <a:t>Member NAEA, FAEA, ACSI certified, National Art Honor Faculty Sponsor</a:t>
            </a:r>
          </a:p>
        </p:txBody>
      </p:sp>
      <p:pic>
        <p:nvPicPr>
          <p:cNvPr id="124" name="9B43D711-8DDE-44D8-9F94-54FCFE3EA9AB-L0-001.jpeg" descr="9B43D711-8DDE-44D8-9F94-54FCFE3EA9A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2826" y="3149600"/>
            <a:ext cx="11699148" cy="9046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culpture I"/>
          <p:cNvSpPr txBox="1"/>
          <p:nvPr>
            <p:ph type="title"/>
          </p:nvPr>
        </p:nvSpPr>
        <p:spPr>
          <a:xfrm>
            <a:off x="1968500" y="-887543"/>
            <a:ext cx="10223500" cy="5549903"/>
          </a:xfrm>
          <a:prstGeom prst="rect">
            <a:avLst/>
          </a:prstGeom>
        </p:spPr>
        <p:txBody>
          <a:bodyPr/>
          <a:lstStyle/>
          <a:p>
            <a:pPr/>
            <a:r>
              <a:t>Sculpture I</a:t>
            </a:r>
          </a:p>
        </p:txBody>
      </p:sp>
      <p:sp>
        <p:nvSpPr>
          <p:cNvPr id="127" name="This course focuses on the Elements of Art and Principles of Design in 2D and 3D works of art. Students will be exposed to a variety of mediums such as: plaster, mosaics, metal tooling, paper mache, etc. Students will learn Art History and “art in the re"/>
          <p:cNvSpPr txBox="1"/>
          <p:nvPr/>
        </p:nvSpPr>
        <p:spPr>
          <a:xfrm>
            <a:off x="1968500" y="5901635"/>
            <a:ext cx="10223500" cy="5727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643888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This course focuses on the Elements of Art and Principles of Design in 2D and 3D works of art. Students will be exposed to a variety of mediums such as: plaster, mosaics, metal tooling, paper mache, etc. Students will learn Art History and “art in the real world” through art related careers.</a:t>
            </a:r>
          </a:p>
          <a:p>
            <a:pPr defTabSz="643888"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 Semester $60 Art Fee</a:t>
            </a:r>
          </a:p>
        </p:txBody>
      </p:sp>
      <p:pic>
        <p:nvPicPr>
          <p:cNvPr id="128" name="A97ADAA2-89B4-46B1-A7C3-2D3400C37D80-L0-001.jpeg" descr="A97ADAA2-89B4-46B1-A7C3-2D3400C37D8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4576" y="1036803"/>
            <a:ext cx="4815647" cy="11642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xamples of Student Work:"/>
          <p:cNvSpPr txBox="1"/>
          <p:nvPr>
            <p:ph type="ctrTitle"/>
          </p:nvPr>
        </p:nvSpPr>
        <p:spPr>
          <a:xfrm>
            <a:off x="1778000" y="32258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Examples of Student Work: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eaded Bottles…"/>
          <p:cNvSpPr txBox="1"/>
          <p:nvPr>
            <p:ph type="title"/>
          </p:nvPr>
        </p:nvSpPr>
        <p:spPr>
          <a:xfrm>
            <a:off x="1721895" y="0"/>
            <a:ext cx="21005802" cy="2286001"/>
          </a:xfrm>
          <a:prstGeom prst="rect">
            <a:avLst/>
          </a:prstGeom>
        </p:spPr>
        <p:txBody>
          <a:bodyPr/>
          <a:lstStyle/>
          <a:p>
            <a:pPr defTabSz="520065">
              <a:defRPr sz="7000"/>
            </a:pPr>
            <a:r>
              <a:t>Beaded Bottles</a:t>
            </a:r>
          </a:p>
          <a:p>
            <a:pPr defTabSz="520065">
              <a:defRPr sz="7000"/>
            </a:pPr>
            <a:r>
              <a:t>Inspired by the Huichol Indian Tribe</a:t>
            </a:r>
          </a:p>
        </p:txBody>
      </p:sp>
      <p:pic>
        <p:nvPicPr>
          <p:cNvPr id="133" name="037B7078-1CB4-4AF0-B1CC-B214912B88D5-L0-001.jpeg" descr="037B7078-1CB4-4AF0-B1CC-B214912B88D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2993702"/>
            <a:ext cx="5653405" cy="998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3A89CB3C-957D-4EBA-A5BD-CA1F82365644-L0-001.jpeg" descr="3A89CB3C-957D-4EBA-A5BD-CA1F8236564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13426" y="2993702"/>
            <a:ext cx="6151608" cy="998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443CC726-8826-4F64-9278-8185C79FF6F5-L0-001.jpeg" descr="443CC726-8826-4F64-9278-8185C79FF6F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1293" y="2993702"/>
            <a:ext cx="5527004" cy="9981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ptical Illusions"/>
          <p:cNvSpPr txBox="1"/>
          <p:nvPr>
            <p:ph type="subTitle" sz="quarter" idx="1"/>
          </p:nvPr>
        </p:nvSpPr>
        <p:spPr>
          <a:xfrm>
            <a:off x="1778000" y="403748"/>
            <a:ext cx="20828000" cy="1587503"/>
          </a:xfrm>
          <a:prstGeom prst="rect">
            <a:avLst/>
          </a:prstGeom>
        </p:spPr>
        <p:txBody>
          <a:bodyPr/>
          <a:lstStyle/>
          <a:p>
            <a:pPr/>
            <a:r>
              <a:t>Optical Illusions </a:t>
            </a:r>
          </a:p>
        </p:txBody>
      </p:sp>
      <p:pic>
        <p:nvPicPr>
          <p:cNvPr id="138" name="DF2BF492-A4E3-4D65-A8D4-707B11B7373C-L0-001.jpeg" descr="DF2BF492-A4E3-4D65-A8D4-707B11B7373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4564" y="1646240"/>
            <a:ext cx="7254872" cy="11519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ecorative Planters"/>
          <p:cNvSpPr txBox="1"/>
          <p:nvPr>
            <p:ph type="title"/>
          </p:nvPr>
        </p:nvSpPr>
        <p:spPr>
          <a:xfrm>
            <a:off x="204094" y="463314"/>
            <a:ext cx="23114004" cy="2006601"/>
          </a:xfrm>
          <a:prstGeom prst="rect">
            <a:avLst/>
          </a:prstGeom>
        </p:spPr>
        <p:txBody>
          <a:bodyPr/>
          <a:lstStyle/>
          <a:p>
            <a:pPr/>
            <a:r>
              <a:t>Decorative Planters</a:t>
            </a:r>
          </a:p>
        </p:txBody>
      </p:sp>
      <p:pic>
        <p:nvPicPr>
          <p:cNvPr id="141" name="1E7B79CD-367F-4B27-9827-929675A4FFC9-L0-001.jpeg" descr="1E7B79CD-367F-4B27-9827-929675A4FFC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924" y="3308694"/>
            <a:ext cx="6600904" cy="9243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56687A7-6416-4245-A353-6BDDD41D57A8-L0-001.jpeg" descr="B56687A7-6416-4245-A353-6BDDD41D57A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19097" y="3446102"/>
            <a:ext cx="7869802" cy="8969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nk Dyed Washers"/>
          <p:cNvSpPr txBox="1"/>
          <p:nvPr>
            <p:ph type="title"/>
          </p:nvPr>
        </p:nvSpPr>
        <p:spPr>
          <a:xfrm>
            <a:off x="1509055" y="272302"/>
            <a:ext cx="21365890" cy="3165006"/>
          </a:xfrm>
          <a:prstGeom prst="rect">
            <a:avLst/>
          </a:prstGeom>
        </p:spPr>
        <p:txBody>
          <a:bodyPr/>
          <a:lstStyle/>
          <a:p>
            <a:pPr/>
            <a:r>
              <a:t>Ink Dyed Washers</a:t>
            </a:r>
          </a:p>
        </p:txBody>
      </p:sp>
      <p:pic>
        <p:nvPicPr>
          <p:cNvPr id="145" name="3AFA900D-FD6F-4238-B46D-017CC4D49D21-L0-001.jpeg" descr="3AFA900D-FD6F-4238-B46D-017CC4D49D2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7185" y="3766561"/>
            <a:ext cx="6249582" cy="8340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ECA9C865-78C6-452F-9659-0E1A736DAA99-L0-001.jpeg" descr="ECA9C865-78C6-452F-9659-0E1A736DAA9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65997" y="3872438"/>
            <a:ext cx="6105757" cy="8128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aper Mache Tikis"/>
          <p:cNvSpPr txBox="1"/>
          <p:nvPr>
            <p:ph type="title"/>
          </p:nvPr>
        </p:nvSpPr>
        <p:spPr>
          <a:xfrm>
            <a:off x="893541" y="1238941"/>
            <a:ext cx="23114004" cy="2006602"/>
          </a:xfrm>
          <a:prstGeom prst="rect">
            <a:avLst/>
          </a:prstGeom>
        </p:spPr>
        <p:txBody>
          <a:bodyPr/>
          <a:lstStyle/>
          <a:p>
            <a:pPr/>
            <a:r>
              <a:t>Paper Mache Tikis</a:t>
            </a:r>
          </a:p>
        </p:txBody>
      </p:sp>
      <p:pic>
        <p:nvPicPr>
          <p:cNvPr id="149" name="11400115-88DB-48D8-806A-B9BE324DF7FA-L0-001.png" descr="11400115-88DB-48D8-806A-B9BE324DF7F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2885" y="4220702"/>
            <a:ext cx="3830628" cy="8290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621DF483-EB74-48B6-B5B5-270C61024E7F-L0-001.jpeg" descr="621DF483-EB74-48B6-B5B5-270C61024E7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1351" y="4117356"/>
            <a:ext cx="4747712" cy="8497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BEF5A4-925C-4DAF-A639-37895D1098BC}"/>
</file>

<file path=customXml/itemProps2.xml><?xml version="1.0" encoding="utf-8"?>
<ds:datastoreItem xmlns:ds="http://schemas.openxmlformats.org/officeDocument/2006/customXml" ds:itemID="{AC7356B4-FA66-496B-8AE9-EBC51AFDDF90}"/>
</file>

<file path=customXml/itemProps3.xml><?xml version="1.0" encoding="utf-8"?>
<ds:datastoreItem xmlns:ds="http://schemas.openxmlformats.org/officeDocument/2006/customXml" ds:itemID="{C495AD45-F4E2-4D26-BD11-8B268EDD61A8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