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
  </p:notesMasterIdLst>
  <p:sldIdLst>
    <p:sldId id="256" r:id="rId2"/>
    <p:sldId id="261" r:id="rId3"/>
    <p:sldId id="257" r:id="rId4"/>
    <p:sldId id="258"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79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6F3AF-3B83-0A4D-9BCE-FF46BCB04E02}" type="datetimeFigureOut">
              <a:rPr lang="en-US" smtClean="0"/>
              <a:t>8/26/21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D55E-3F7E-BE44-96E1-A9C33AB93E60}" type="slidenum">
              <a:rPr lang="en-US" smtClean="0"/>
              <a:t>‹#›</a:t>
            </a:fld>
            <a:endParaRPr lang="en-US"/>
          </a:p>
        </p:txBody>
      </p:sp>
    </p:spTree>
    <p:extLst>
      <p:ext uri="{BB962C8B-B14F-4D97-AF65-F5344CB8AC3E}">
        <p14:creationId xmlns:p14="http://schemas.microsoft.com/office/powerpoint/2010/main" val="146803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err="1"/>
              <a:t>ZPeriod</a:t>
            </a:r>
            <a:r>
              <a:rPr lang="en-US" sz="4000" dirty="0"/>
              <a:t> Worship</a:t>
            </a:r>
          </a:p>
          <a:p>
            <a:endParaRPr lang="en-US" sz="4000" dirty="0"/>
          </a:p>
        </p:txBody>
      </p:sp>
      <p:sp>
        <p:nvSpPr>
          <p:cNvPr id="4" name="Slide Number Placeholder 3"/>
          <p:cNvSpPr>
            <a:spLocks noGrp="1"/>
          </p:cNvSpPr>
          <p:nvPr>
            <p:ph type="sldNum" sz="quarter" idx="5"/>
          </p:nvPr>
        </p:nvSpPr>
        <p:spPr/>
        <p:txBody>
          <a:bodyPr/>
          <a:lstStyle/>
          <a:p>
            <a:fld id="{E093D55E-3F7E-BE44-96E1-A9C33AB93E60}" type="slidenum">
              <a:rPr lang="en-US" smtClean="0"/>
              <a:t>1</a:t>
            </a:fld>
            <a:endParaRPr lang="en-US"/>
          </a:p>
        </p:txBody>
      </p:sp>
    </p:spTree>
    <p:extLst>
      <p:ext uri="{BB962C8B-B14F-4D97-AF65-F5344CB8AC3E}">
        <p14:creationId xmlns:p14="http://schemas.microsoft.com/office/powerpoint/2010/main" val="215134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B5D68-B22B-5944-A021-9305FEE7FEC4}"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26072812-933D-2C45-AB31-3B26AF71DB63}"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3615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5D68-B22B-5944-A021-9305FEE7FEC4}"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196261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5D68-B22B-5944-A021-9305FEE7FEC4}"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425089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5D68-B22B-5944-A021-9305FEE7FEC4}"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72812-933D-2C45-AB31-3B26AF71DB63}"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08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5D68-B22B-5944-A021-9305FEE7FEC4}" type="datetimeFigureOut">
              <a:rPr lang="en-US" smtClean="0"/>
              <a:t>8/26/21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375135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B5D68-B22B-5944-A021-9305FEE7FEC4}" type="datetimeFigureOut">
              <a:rPr lang="en-US" smtClean="0"/>
              <a:t>8/26/21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72812-933D-2C45-AB31-3B26AF71DB63}"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517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B5D68-B22B-5944-A021-9305FEE7FEC4}" type="datetimeFigureOut">
              <a:rPr lang="en-US" smtClean="0"/>
              <a:t>8/26/21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295036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B5D68-B22B-5944-A021-9305FEE7FEC4}" type="datetimeFigureOut">
              <a:rPr lang="en-US" smtClean="0"/>
              <a:t>8/26/21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72812-933D-2C45-AB31-3B26AF71DB63}"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0123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CB5D68-B22B-5944-A021-9305FEE7FEC4}" type="datetimeFigureOut">
              <a:rPr lang="en-US" smtClean="0"/>
              <a:t>8/26/21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292915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B5D68-B22B-5944-A021-9305FEE7FEC4}" type="datetimeFigureOut">
              <a:rPr lang="en-US" smtClean="0"/>
              <a:t>8/26/21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30488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B5D68-B22B-5944-A021-9305FEE7FEC4}" type="datetimeFigureOut">
              <a:rPr lang="en-US" smtClean="0"/>
              <a:t>8/26/21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72812-933D-2C45-AB31-3B26AF71DB63}" type="slidenum">
              <a:rPr lang="en-US" smtClean="0"/>
              <a:t>‹#›</a:t>
            </a:fld>
            <a:endParaRPr lang="en-US"/>
          </a:p>
        </p:txBody>
      </p:sp>
    </p:spTree>
    <p:extLst>
      <p:ext uri="{BB962C8B-B14F-4D97-AF65-F5344CB8AC3E}">
        <p14:creationId xmlns:p14="http://schemas.microsoft.com/office/powerpoint/2010/main" val="12431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8CB5D68-B22B-5944-A021-9305FEE7FEC4}" type="datetimeFigureOut">
              <a:rPr lang="en-US" smtClean="0"/>
              <a:t>8/26/21</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26072812-933D-2C45-AB31-3B26AF71DB63}"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77789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54B681-D9D4-AC4B-8750-4C00E9C66CEE}"/>
              </a:ext>
            </a:extLst>
          </p:cNvPr>
          <p:cNvSpPr txBox="1"/>
          <p:nvPr/>
        </p:nvSpPr>
        <p:spPr>
          <a:xfrm>
            <a:off x="9348537" y="240804"/>
            <a:ext cx="2416844" cy="5632311"/>
          </a:xfrm>
          <a:prstGeom prst="rect">
            <a:avLst/>
          </a:prstGeom>
          <a:noFill/>
        </p:spPr>
        <p:txBody>
          <a:bodyPr wrap="square" rtlCol="0">
            <a:spAutoFit/>
          </a:bodyPr>
          <a:lstStyle/>
          <a:p>
            <a:r>
              <a:rPr lang="en-US" sz="3600" dirty="0">
                <a:solidFill>
                  <a:srgbClr val="C00000"/>
                </a:solidFill>
              </a:rPr>
              <a:t>M</a:t>
            </a:r>
          </a:p>
          <a:p>
            <a:r>
              <a:rPr lang="en-US" sz="3600" dirty="0">
                <a:solidFill>
                  <a:srgbClr val="C00000"/>
                </a:solidFill>
              </a:rPr>
              <a:t>S</a:t>
            </a:r>
          </a:p>
          <a:p>
            <a:endParaRPr lang="en-US" sz="3600" dirty="0">
              <a:solidFill>
                <a:srgbClr val="C00000"/>
              </a:solidFill>
            </a:endParaRPr>
          </a:p>
          <a:p>
            <a:r>
              <a:rPr lang="en-US" sz="3600" dirty="0">
                <a:solidFill>
                  <a:srgbClr val="C00000"/>
                </a:solidFill>
              </a:rPr>
              <a:t>W</a:t>
            </a:r>
          </a:p>
          <a:p>
            <a:r>
              <a:rPr lang="en-US" sz="3600" dirty="0">
                <a:solidFill>
                  <a:srgbClr val="C00000"/>
                </a:solidFill>
              </a:rPr>
              <a:t>O</a:t>
            </a:r>
          </a:p>
          <a:p>
            <a:r>
              <a:rPr lang="en-US" sz="3600" dirty="0">
                <a:solidFill>
                  <a:srgbClr val="C00000"/>
                </a:solidFill>
              </a:rPr>
              <a:t>R</a:t>
            </a:r>
          </a:p>
          <a:p>
            <a:r>
              <a:rPr lang="en-US" sz="3600" dirty="0">
                <a:solidFill>
                  <a:srgbClr val="C00000"/>
                </a:solidFill>
              </a:rPr>
              <a:t>S</a:t>
            </a:r>
          </a:p>
          <a:p>
            <a:r>
              <a:rPr lang="en-US" sz="3600" dirty="0">
                <a:solidFill>
                  <a:srgbClr val="C00000"/>
                </a:solidFill>
              </a:rPr>
              <a:t>H</a:t>
            </a:r>
          </a:p>
          <a:p>
            <a:r>
              <a:rPr lang="en-US" sz="3600" dirty="0">
                <a:solidFill>
                  <a:srgbClr val="C00000"/>
                </a:solidFill>
              </a:rPr>
              <a:t>I</a:t>
            </a:r>
          </a:p>
          <a:p>
            <a:r>
              <a:rPr lang="en-US" sz="3600" dirty="0">
                <a:solidFill>
                  <a:srgbClr val="C00000"/>
                </a:solidFill>
              </a:rPr>
              <a:t>P</a:t>
            </a:r>
          </a:p>
        </p:txBody>
      </p:sp>
      <p:pic>
        <p:nvPicPr>
          <p:cNvPr id="3" name="Picture 2">
            <a:extLst>
              <a:ext uri="{FF2B5EF4-FFF2-40B4-BE49-F238E27FC236}">
                <a16:creationId xmlns:a16="http://schemas.microsoft.com/office/drawing/2014/main" id="{4E5D2C59-ADAB-3B45-A0F3-B96703A71861}"/>
              </a:ext>
            </a:extLst>
          </p:cNvPr>
          <p:cNvPicPr>
            <a:picLocks noChangeAspect="1"/>
          </p:cNvPicPr>
          <p:nvPr/>
        </p:nvPicPr>
        <p:blipFill>
          <a:blip r:embed="rId4"/>
          <a:stretch>
            <a:fillRect/>
          </a:stretch>
        </p:blipFill>
        <p:spPr>
          <a:xfrm>
            <a:off x="1038225" y="557213"/>
            <a:ext cx="7924800" cy="5943600"/>
          </a:xfrm>
          <a:prstGeom prst="rect">
            <a:avLst/>
          </a:prstGeom>
        </p:spPr>
      </p:pic>
    </p:spTree>
    <p:extLst>
      <p:ext uri="{BB962C8B-B14F-4D97-AF65-F5344CB8AC3E}">
        <p14:creationId xmlns:p14="http://schemas.microsoft.com/office/powerpoint/2010/main" val="381982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61" name="Content Placeholder 2">
            <a:extLst>
              <a:ext uri="{FF2B5EF4-FFF2-40B4-BE49-F238E27FC236}">
                <a16:creationId xmlns:a16="http://schemas.microsoft.com/office/drawing/2014/main" id="{E53AC376-05F7-2F48-A602-B3F158506587}"/>
              </a:ext>
            </a:extLst>
          </p:cNvPr>
          <p:cNvSpPr>
            <a:spLocks noGrp="1"/>
          </p:cNvSpPr>
          <p:nvPr>
            <p:ph idx="1"/>
          </p:nvPr>
        </p:nvSpPr>
        <p:spPr>
          <a:xfrm>
            <a:off x="2589487" y="1266512"/>
            <a:ext cx="7710141" cy="4684887"/>
          </a:xfrm>
        </p:spPr>
        <p:txBody>
          <a:bodyPr anchor="ctr">
            <a:normAutofit fontScale="85000" lnSpcReduction="20000"/>
          </a:bodyPr>
          <a:lstStyle/>
          <a:p>
            <a:pPr marL="0" indent="0">
              <a:buNone/>
            </a:pPr>
            <a:r>
              <a:rPr lang="en-US" sz="2800" dirty="0"/>
              <a:t>Marianne Vargas</a:t>
            </a:r>
          </a:p>
          <a:p>
            <a:pPr marL="0" indent="0">
              <a:buNone/>
            </a:pPr>
            <a:r>
              <a:rPr lang="en-US" dirty="0"/>
              <a:t>Fine Arts Department Lead Teacher</a:t>
            </a:r>
          </a:p>
          <a:p>
            <a:pPr marL="0" indent="0">
              <a:buNone/>
            </a:pPr>
            <a:r>
              <a:rPr lang="en-US" dirty="0"/>
              <a:t>Bachelor of Music Education from Jacksonville University</a:t>
            </a:r>
          </a:p>
          <a:p>
            <a:pPr marL="0" indent="0">
              <a:buNone/>
            </a:pPr>
            <a:r>
              <a:rPr lang="en-US" dirty="0"/>
              <a:t>Tri-M National Music Honor Society Sponsor</a:t>
            </a:r>
          </a:p>
          <a:p>
            <a:pPr marL="0" indent="0">
              <a:buNone/>
            </a:pPr>
            <a:r>
              <a:rPr lang="en-US" dirty="0"/>
              <a:t>Orff Teaching Methods Certification</a:t>
            </a:r>
          </a:p>
          <a:p>
            <a:pPr marL="0" indent="0">
              <a:buNone/>
            </a:pPr>
            <a:r>
              <a:rPr lang="en-US" dirty="0"/>
              <a:t>28 years teaching experience</a:t>
            </a:r>
          </a:p>
          <a:p>
            <a:pPr marL="0" indent="0">
              <a:buNone/>
            </a:pPr>
            <a:r>
              <a:rPr lang="en-US" dirty="0"/>
              <a:t>20 years church worship</a:t>
            </a:r>
          </a:p>
          <a:p>
            <a:pPr marL="0" indent="0">
              <a:buNone/>
            </a:pPr>
            <a:r>
              <a:rPr lang="en-US" dirty="0"/>
              <a:t>16</a:t>
            </a:r>
            <a:r>
              <a:rPr lang="en-US" baseline="30000" dirty="0"/>
              <a:t>th</a:t>
            </a:r>
            <a:r>
              <a:rPr lang="en-US" dirty="0"/>
              <a:t> year at CCA</a:t>
            </a:r>
          </a:p>
          <a:p>
            <a:pPr marL="0" indent="0">
              <a:buNone/>
            </a:pPr>
            <a:r>
              <a:rPr lang="en-US" dirty="0"/>
              <a:t>Subjects Taught  - Orff Mallet Ensemble, MS Worship, </a:t>
            </a:r>
            <a:r>
              <a:rPr lang="en-US" dirty="0" err="1"/>
              <a:t>ZPeriod</a:t>
            </a:r>
            <a:r>
              <a:rPr lang="en-US" dirty="0"/>
              <a:t> Worship, Drama, Chorus</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98FBEF07-A5CE-3C40-B6F6-8BA0ED6D6F1F}"/>
              </a:ext>
            </a:extLst>
          </p:cNvPr>
          <p:cNvPicPr>
            <a:picLocks noChangeAspect="1"/>
          </p:cNvPicPr>
          <p:nvPr/>
        </p:nvPicPr>
        <p:blipFill>
          <a:blip r:embed="rId3"/>
          <a:stretch>
            <a:fillRect/>
          </a:stretch>
        </p:blipFill>
        <p:spPr>
          <a:xfrm>
            <a:off x="7911634" y="5278299"/>
            <a:ext cx="3098800" cy="1346200"/>
          </a:xfrm>
          <a:prstGeom prst="rect">
            <a:avLst/>
          </a:prstGeom>
        </p:spPr>
      </p:pic>
    </p:spTree>
    <p:extLst>
      <p:ext uri="{BB962C8B-B14F-4D97-AF65-F5344CB8AC3E}">
        <p14:creationId xmlns:p14="http://schemas.microsoft.com/office/powerpoint/2010/main" val="13601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EC38-BF8E-B14A-8E0D-BAE3BF48257B}"/>
              </a:ext>
            </a:extLst>
          </p:cNvPr>
          <p:cNvSpPr>
            <a:spLocks noGrp="1"/>
          </p:cNvSpPr>
          <p:nvPr>
            <p:ph type="title"/>
          </p:nvPr>
        </p:nvSpPr>
        <p:spPr/>
        <p:txBody>
          <a:bodyPr>
            <a:normAutofit/>
          </a:bodyPr>
          <a:lstStyle/>
          <a:p>
            <a:pPr algn="l"/>
            <a:r>
              <a:rPr lang="en-US" sz="2800" dirty="0"/>
              <a:t>MS  Worship</a:t>
            </a:r>
            <a:br>
              <a:rPr lang="en-US" sz="2800" dirty="0"/>
            </a:br>
            <a:r>
              <a:rPr lang="en-US" sz="1800" dirty="0"/>
              <a:t>2:20-3:10 p.m.</a:t>
            </a:r>
          </a:p>
        </p:txBody>
      </p:sp>
      <p:sp>
        <p:nvSpPr>
          <p:cNvPr id="3" name="Content Placeholder 2">
            <a:extLst>
              <a:ext uri="{FF2B5EF4-FFF2-40B4-BE49-F238E27FC236}">
                <a16:creationId xmlns:a16="http://schemas.microsoft.com/office/drawing/2014/main" id="{0E253F03-42D6-E842-A585-08281DC28D31}"/>
              </a:ext>
            </a:extLst>
          </p:cNvPr>
          <p:cNvSpPr>
            <a:spLocks noGrp="1"/>
          </p:cNvSpPr>
          <p:nvPr>
            <p:ph idx="1"/>
          </p:nvPr>
        </p:nvSpPr>
        <p:spPr>
          <a:xfrm>
            <a:off x="2611808" y="2052116"/>
            <a:ext cx="7796540" cy="3997828"/>
          </a:xfrm>
        </p:spPr>
        <p:txBody>
          <a:bodyPr>
            <a:normAutofit fontScale="92500" lnSpcReduction="10000"/>
          </a:bodyPr>
          <a:lstStyle/>
          <a:p>
            <a:pPr marL="0" indent="0">
              <a:buNone/>
            </a:pPr>
            <a:r>
              <a:rPr lang="en-US" dirty="0"/>
              <a:t>Middle School Worship Class Syllabus</a:t>
            </a:r>
          </a:p>
          <a:p>
            <a:pPr marL="0" indent="0">
              <a:buNone/>
            </a:pPr>
            <a:r>
              <a:rPr lang="en-US" dirty="0"/>
              <a:t>The purpose of this course allows students to become leaders of worship through music and technology.  The course emphasizes that worship begins in our hearts by having a relationship with Christ.  Worship is our response to who God is and the revelation of what He has done for us.  It also enables students to develop musical and technological skills in a small ensemble setting through the study of varied worship literature.  Emphasis will be placed on leadership, vocal and instrumental independence, expressiveness and stylistic authenticity.  Students will develop technology skills through the use of audio/visual equipment.  </a:t>
            </a:r>
          </a:p>
          <a:p>
            <a:endParaRPr lang="en-US" dirty="0"/>
          </a:p>
        </p:txBody>
      </p:sp>
    </p:spTree>
    <p:extLst>
      <p:ext uri="{BB962C8B-B14F-4D97-AF65-F5344CB8AC3E}">
        <p14:creationId xmlns:p14="http://schemas.microsoft.com/office/powerpoint/2010/main" val="180559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3F650-1568-4940-8243-9D00CCFAF01A}"/>
              </a:ext>
            </a:extLst>
          </p:cNvPr>
          <p:cNvSpPr>
            <a:spLocks noGrp="1"/>
          </p:cNvSpPr>
          <p:nvPr>
            <p:ph idx="1"/>
          </p:nvPr>
        </p:nvSpPr>
        <p:spPr>
          <a:xfrm>
            <a:off x="2713441" y="1094873"/>
            <a:ext cx="7796540" cy="5161548"/>
          </a:xfrm>
        </p:spPr>
        <p:txBody>
          <a:bodyPr>
            <a:normAutofit fontScale="70000" lnSpcReduction="20000"/>
          </a:bodyPr>
          <a:lstStyle/>
          <a:p>
            <a:pPr marL="0" indent="0">
              <a:buNone/>
            </a:pPr>
            <a:r>
              <a:rPr lang="en-US" sz="3400" dirty="0"/>
              <a:t>Assessments</a:t>
            </a:r>
          </a:p>
          <a:p>
            <a:pPr lvl="0"/>
            <a:r>
              <a:rPr lang="en-US" sz="2600" dirty="0"/>
              <a:t>Participation in rehearsals/chapel</a:t>
            </a:r>
          </a:p>
          <a:p>
            <a:pPr lvl="0"/>
            <a:r>
              <a:rPr lang="en-US" sz="2600" dirty="0"/>
              <a:t>Keyboard and Guitar skills</a:t>
            </a:r>
          </a:p>
          <a:p>
            <a:pPr lvl="0"/>
            <a:r>
              <a:rPr lang="en-US" sz="2600" dirty="0"/>
              <a:t>Activities – Worship opportunities inside/outside of school, </a:t>
            </a:r>
          </a:p>
          <a:p>
            <a:pPr lvl="0"/>
            <a:r>
              <a:rPr lang="en-US" sz="2600" dirty="0"/>
              <a:t>Class worship studies</a:t>
            </a:r>
          </a:p>
          <a:p>
            <a:pPr lvl="0"/>
            <a:endParaRPr lang="en-US" sz="2600" dirty="0"/>
          </a:p>
          <a:p>
            <a:pPr marL="0" indent="0">
              <a:buNone/>
            </a:pPr>
            <a:r>
              <a:rPr lang="en-US" sz="3400" dirty="0"/>
              <a:t>Grading</a:t>
            </a:r>
          </a:p>
          <a:p>
            <a:pPr lvl="0"/>
            <a:r>
              <a:rPr lang="en-US" sz="2600" dirty="0"/>
              <a:t>Classwork 60%</a:t>
            </a:r>
          </a:p>
          <a:p>
            <a:pPr lvl="0"/>
            <a:r>
              <a:rPr lang="en-US" sz="2600" dirty="0"/>
              <a:t>Test and Bible Study 30%</a:t>
            </a:r>
          </a:p>
          <a:p>
            <a:pPr lvl="0"/>
            <a:r>
              <a:rPr lang="en-US" sz="2600" dirty="0"/>
              <a:t>Notebook Check 10%</a:t>
            </a:r>
          </a:p>
          <a:p>
            <a:pPr lvl="0"/>
            <a:endParaRPr lang="en-US" dirty="0"/>
          </a:p>
          <a:p>
            <a:endParaRPr lang="en-US" dirty="0"/>
          </a:p>
        </p:txBody>
      </p:sp>
    </p:spTree>
    <p:extLst>
      <p:ext uri="{BB962C8B-B14F-4D97-AF65-F5344CB8AC3E}">
        <p14:creationId xmlns:p14="http://schemas.microsoft.com/office/powerpoint/2010/main" val="3695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C87-B3DA-304B-BFC2-30BB74796B3B}"/>
              </a:ext>
            </a:extLst>
          </p:cNvPr>
          <p:cNvSpPr>
            <a:spLocks noGrp="1"/>
          </p:cNvSpPr>
          <p:nvPr>
            <p:ph idx="1"/>
          </p:nvPr>
        </p:nvSpPr>
        <p:spPr>
          <a:xfrm>
            <a:off x="2611808" y="808055"/>
            <a:ext cx="7796540" cy="4654281"/>
          </a:xfrm>
        </p:spPr>
        <p:txBody>
          <a:bodyPr>
            <a:normAutofit/>
          </a:bodyPr>
          <a:lstStyle/>
          <a:p>
            <a:pPr marL="0" indent="0">
              <a:buNone/>
            </a:pPr>
            <a:r>
              <a:rPr lang="en-US" sz="2800" dirty="0"/>
              <a:t>Events</a:t>
            </a:r>
          </a:p>
          <a:p>
            <a:r>
              <a:rPr lang="en-US" sz="2400" dirty="0"/>
              <a:t>Weekly Chapels (Thursdays @ 8:55 a.m.</a:t>
            </a:r>
          </a:p>
          <a:p>
            <a:r>
              <a:rPr lang="en-US" sz="2400" dirty="0"/>
              <a:t>All School Christmas Program at Christ’s Church – 12/6/21</a:t>
            </a:r>
          </a:p>
          <a:p>
            <a:r>
              <a:rPr lang="en-US" sz="2400" dirty="0"/>
              <a:t>Night of Worship – TBD (Spring)</a:t>
            </a:r>
          </a:p>
          <a:p>
            <a:r>
              <a:rPr lang="en-US" sz="2400" dirty="0"/>
              <a:t>Any invites from churches or other events</a:t>
            </a:r>
          </a:p>
          <a:p>
            <a:r>
              <a:rPr lang="en-US" sz="2400" dirty="0"/>
              <a:t>Performing Arts Trip - TBD</a:t>
            </a:r>
          </a:p>
          <a:p>
            <a:endParaRPr lang="en-US" dirty="0"/>
          </a:p>
        </p:txBody>
      </p:sp>
    </p:spTree>
    <p:extLst>
      <p:ext uri="{BB962C8B-B14F-4D97-AF65-F5344CB8AC3E}">
        <p14:creationId xmlns:p14="http://schemas.microsoft.com/office/powerpoint/2010/main" val="254008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6C60B7-5FF8-DD41-9C6B-C0FEF4C7FBEF}"/>
              </a:ext>
            </a:extLst>
          </p:cNvPr>
          <p:cNvSpPr>
            <a:spLocks noGrp="1"/>
          </p:cNvSpPr>
          <p:nvPr>
            <p:ph idx="1"/>
          </p:nvPr>
        </p:nvSpPr>
        <p:spPr>
          <a:xfrm>
            <a:off x="2611808" y="622669"/>
            <a:ext cx="7796540" cy="5693910"/>
          </a:xfrm>
        </p:spPr>
        <p:txBody>
          <a:bodyPr>
            <a:normAutofit fontScale="92500" lnSpcReduction="10000"/>
          </a:bodyPr>
          <a:lstStyle/>
          <a:p>
            <a:pPr marL="0" indent="0">
              <a:buNone/>
            </a:pPr>
            <a:r>
              <a:rPr lang="en-US" sz="3000" dirty="0"/>
              <a:t>Behavior</a:t>
            </a:r>
          </a:p>
          <a:p>
            <a:endParaRPr lang="en-US" dirty="0"/>
          </a:p>
          <a:p>
            <a:r>
              <a:rPr lang="en-US" dirty="0"/>
              <a:t>As a Christian, you are called to a higher standard.  Christians are called to be set apart from the world and set an example so that others might see Jesus’ love through them.  As a MS worship participant, you are a visible role model.  Please pray about and take this statement to heart. The expectation, related to your behavior both in and outside of the classroom, is that you will strive to live your life as an example to God and others. </a:t>
            </a:r>
          </a:p>
          <a:p>
            <a:r>
              <a:rPr lang="en-US" b="1" baseline="30000" dirty="0"/>
              <a:t>14 </a:t>
            </a:r>
            <a:r>
              <a:rPr lang="en-US" dirty="0"/>
              <a:t>“You are the light of the world. A town built on a hill cannot be hidden. </a:t>
            </a:r>
            <a:r>
              <a:rPr lang="en-US" b="1" baseline="30000" dirty="0"/>
              <a:t>15 </a:t>
            </a:r>
            <a:r>
              <a:rPr lang="en-US" dirty="0"/>
              <a:t>Neither do people light a lamp and put it under a bowl. Instead, they put it on its stand, and it gives light to everyone in the house. </a:t>
            </a:r>
            <a:r>
              <a:rPr lang="en-US" b="1" baseline="30000" dirty="0"/>
              <a:t>16 </a:t>
            </a:r>
            <a:r>
              <a:rPr lang="en-US" dirty="0"/>
              <a:t>In the same way, let your light shine before others, that they may see your good deeds and glorify your Father in heaven.  Matt: 5:14-16</a:t>
            </a:r>
          </a:p>
        </p:txBody>
      </p:sp>
    </p:spTree>
    <p:extLst>
      <p:ext uri="{BB962C8B-B14F-4D97-AF65-F5344CB8AC3E}">
        <p14:creationId xmlns:p14="http://schemas.microsoft.com/office/powerpoint/2010/main" val="187659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88CF49C891494281EFD2A6F8FEB86E" ma:contentTypeVersion="3" ma:contentTypeDescription="Create a new document." ma:contentTypeScope="" ma:versionID="2244f3c8eba79e5936271ac2ae2d7f59">
  <xsd:schema xmlns:xsd="http://www.w3.org/2001/XMLSchema" xmlns:xs="http://www.w3.org/2001/XMLSchema" xmlns:p="http://schemas.microsoft.com/office/2006/metadata/properties" xmlns:ns2="1cda920a-0f6d-4326-829d-5a53db55e773" targetNamespace="http://schemas.microsoft.com/office/2006/metadata/properties" ma:root="true" ma:fieldsID="4191fdfe5e654a77b62cb2621055aa49" ns2:_="">
    <xsd:import namespace="1cda920a-0f6d-4326-829d-5a53db55e773"/>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a920a-0f6d-4326-829d-5a53db55e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B34061-7897-4474-A086-A333BA84B79D}"/>
</file>

<file path=customXml/itemProps2.xml><?xml version="1.0" encoding="utf-8"?>
<ds:datastoreItem xmlns:ds="http://schemas.openxmlformats.org/officeDocument/2006/customXml" ds:itemID="{7DAC7895-1C1B-45D6-BF65-EAC56FAC79C5}"/>
</file>

<file path=customXml/itemProps3.xml><?xml version="1.0" encoding="utf-8"?>
<ds:datastoreItem xmlns:ds="http://schemas.openxmlformats.org/officeDocument/2006/customXml" ds:itemID="{F9124EC7-DBB1-4A49-BB17-3584C6553912}"/>
</file>

<file path=docProps/app.xml><?xml version="1.0" encoding="utf-8"?>
<Properties xmlns="http://schemas.openxmlformats.org/officeDocument/2006/extended-properties" xmlns:vt="http://schemas.openxmlformats.org/officeDocument/2006/docPropsVTypes">
  <Template>{5C8DBD31-9913-6E47-897D-DBD2FEEA3F72}tf16401378</Template>
  <TotalTime>1625</TotalTime>
  <Words>436</Words>
  <Application>Microsoft Macintosh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MS Shell Dlg 2</vt:lpstr>
      <vt:lpstr>Wingdings</vt:lpstr>
      <vt:lpstr>Wingdings 3</vt:lpstr>
      <vt:lpstr>Madison</vt:lpstr>
      <vt:lpstr>PowerPoint Presentation</vt:lpstr>
      <vt:lpstr>PowerPoint Presentation</vt:lpstr>
      <vt:lpstr>MS  Worship 2:20-3:10 p.m.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Vargas</dc:creator>
  <cp:lastModifiedBy>Marianne Vargas</cp:lastModifiedBy>
  <cp:revision>12</cp:revision>
  <dcterms:created xsi:type="dcterms:W3CDTF">2021-08-25T14:55:32Z</dcterms:created>
  <dcterms:modified xsi:type="dcterms:W3CDTF">2021-08-26T22:54:05Z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0x0101003188CF49C891494281EFD2A6F8FEB86E</vt:lpwstr>
  </property>
</Properties>
</file>