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font" Target="fonts/Lato-regular.fntdata"/><Relationship Id="rId8" Type="http://schemas.openxmlformats.org/officeDocument/2006/relationships/slide" Target="slides/slide2.xml"/><Relationship Id="rId21" Type="http://schemas.openxmlformats.org/officeDocument/2006/relationships/font" Target="fonts/Lato-boldItalic.fntdata"/><Relationship Id="rId3" Type="http://schemas.openxmlformats.org/officeDocument/2006/relationships/presProps" Target="presProps.xml"/><Relationship Id="rId12" Type="http://schemas.openxmlformats.org/officeDocument/2006/relationships/slide" Target="slides/slide6.xml"/><Relationship Id="rId17" Type="http://schemas.openxmlformats.org/officeDocument/2006/relationships/font" Target="fonts/Montserrat-boldItalic.fntdata"/><Relationship Id="rId7" Type="http://schemas.openxmlformats.org/officeDocument/2006/relationships/slide" Target="slides/slide1.xml"/><Relationship Id="rId20" Type="http://schemas.openxmlformats.org/officeDocument/2006/relationships/font" Target="fonts/Lato-italic.fntdata"/><Relationship Id="rId2" Type="http://schemas.openxmlformats.org/officeDocument/2006/relationships/viewProps" Target="viewProps.xml"/><Relationship Id="rId16" Type="http://schemas.openxmlformats.org/officeDocument/2006/relationships/font" Target="fonts/Montserrat-italic.fntdata"/><Relationship Id="rId11" Type="http://schemas.openxmlformats.org/officeDocument/2006/relationships/slide" Target="slides/slide5.xml"/><Relationship Id="rId1" Type="http://schemas.openxmlformats.org/officeDocument/2006/relationships/theme" Target="theme/theme2.xml"/><Relationship Id="rId6" Type="http://schemas.openxmlformats.org/officeDocument/2006/relationships/notesMaster" Target="notesMasters/notesMaster1.xml"/><Relationship Id="rId24" Type="http://schemas.openxmlformats.org/officeDocument/2006/relationships/customXml" Target="../customXml/item3.xml"/><Relationship Id="rId15" Type="http://schemas.openxmlformats.org/officeDocument/2006/relationships/font" Target="fonts/Montserrat-bold.fntdata"/><Relationship Id="rId5" Type="http://schemas.openxmlformats.org/officeDocument/2006/relationships/slideMaster" Target="slideMasters/slideMaster2.xml"/><Relationship Id="rId23" Type="http://schemas.openxmlformats.org/officeDocument/2006/relationships/customXml" Target="../customXml/item2.xml"/><Relationship Id="rId10" Type="http://schemas.openxmlformats.org/officeDocument/2006/relationships/slide" Target="slides/slide4.xml"/><Relationship Id="rId19" Type="http://schemas.openxmlformats.org/officeDocument/2006/relationships/font" Target="fonts/Lato-bold.fntdata"/><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font" Target="fonts/Montserrat-regular.fntdata"/><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ec21c289fc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ec21c289fc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ec21c289fc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ec21c289fc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ec21c289fc_0_2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ec21c289fc_0_2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ec21c289fc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ec21c289fc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ec21c289fc_0_2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ec21c289fc_0_2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ec21c289fc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ec21c289fc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0" y="490"/>
            <a:ext cx="5153705" cy="5134399"/>
            <a:chOff x="0" y="75"/>
            <a:chExt cx="5153705" cy="5152950"/>
          </a:xfrm>
        </p:grpSpPr>
        <p:sp>
          <p:nvSpPr>
            <p:cNvPr id="57" name="Google Shape;57;p14"/>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14"/>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62" name="Google Shape;62;p14"/>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63" name="Google Shape;6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4" name="Shape 64"/>
        <p:cNvGrpSpPr/>
        <p:nvPr/>
      </p:nvGrpSpPr>
      <p:grpSpPr>
        <a:xfrm>
          <a:off x="0" y="0"/>
          <a:ext cx="0" cy="0"/>
          <a:chOff x="0" y="0"/>
          <a:chExt cx="0" cy="0"/>
        </a:xfrm>
      </p:grpSpPr>
      <p:grpSp>
        <p:nvGrpSpPr>
          <p:cNvPr id="65" name="Google Shape;65;p15"/>
          <p:cNvGrpSpPr/>
          <p:nvPr/>
        </p:nvGrpSpPr>
        <p:grpSpPr>
          <a:xfrm>
            <a:off x="4406400" y="0"/>
            <a:ext cx="4737600" cy="5143065"/>
            <a:chOff x="4406400" y="0"/>
            <a:chExt cx="4737600" cy="5143065"/>
          </a:xfrm>
        </p:grpSpPr>
        <p:sp>
          <p:nvSpPr>
            <p:cNvPr id="66" name="Google Shape;66;p15"/>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5"/>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5"/>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5"/>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5"/>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5"/>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5"/>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15"/>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5" name="Google Shape;85;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6" name="Shape 86"/>
        <p:cNvGrpSpPr/>
        <p:nvPr/>
      </p:nvGrpSpPr>
      <p:grpSpPr>
        <a:xfrm>
          <a:off x="0" y="0"/>
          <a:ext cx="0" cy="0"/>
          <a:chOff x="0" y="0"/>
          <a:chExt cx="0" cy="0"/>
        </a:xfrm>
      </p:grpSpPr>
      <p:grpSp>
        <p:nvGrpSpPr>
          <p:cNvPr id="87" name="Google Shape;87;p16"/>
          <p:cNvGrpSpPr/>
          <p:nvPr/>
        </p:nvGrpSpPr>
        <p:grpSpPr>
          <a:xfrm>
            <a:off x="0" y="381001"/>
            <a:ext cx="1037850" cy="1016287"/>
            <a:chOff x="0" y="381001"/>
            <a:chExt cx="1037850" cy="1016287"/>
          </a:xfrm>
        </p:grpSpPr>
        <p:sp>
          <p:nvSpPr>
            <p:cNvPr id="88" name="Google Shape;88;p1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1" name="Google Shape;91;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92" name="Google Shape;92;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3" name="Shape 93"/>
        <p:cNvGrpSpPr/>
        <p:nvPr/>
      </p:nvGrpSpPr>
      <p:grpSpPr>
        <a:xfrm>
          <a:off x="0" y="0"/>
          <a:ext cx="0" cy="0"/>
          <a:chOff x="0" y="0"/>
          <a:chExt cx="0" cy="0"/>
        </a:xfrm>
      </p:grpSpPr>
      <p:grpSp>
        <p:nvGrpSpPr>
          <p:cNvPr id="94" name="Google Shape;94;p17"/>
          <p:cNvGrpSpPr/>
          <p:nvPr/>
        </p:nvGrpSpPr>
        <p:grpSpPr>
          <a:xfrm>
            <a:off x="0" y="381001"/>
            <a:ext cx="1037850" cy="1016287"/>
            <a:chOff x="0" y="381001"/>
            <a:chExt cx="1037850" cy="1016287"/>
          </a:xfrm>
        </p:grpSpPr>
        <p:sp>
          <p:nvSpPr>
            <p:cNvPr id="95" name="Google Shape;95;p1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8" name="Google Shape;98;p17"/>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99" name="Google Shape;99;p17"/>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00" name="Google Shape;100;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1" name="Shape 101"/>
        <p:cNvGrpSpPr/>
        <p:nvPr/>
      </p:nvGrpSpPr>
      <p:grpSpPr>
        <a:xfrm>
          <a:off x="0" y="0"/>
          <a:ext cx="0" cy="0"/>
          <a:chOff x="0" y="0"/>
          <a:chExt cx="0" cy="0"/>
        </a:xfrm>
      </p:grpSpPr>
      <p:grpSp>
        <p:nvGrpSpPr>
          <p:cNvPr id="102" name="Google Shape;102;p18"/>
          <p:cNvGrpSpPr/>
          <p:nvPr/>
        </p:nvGrpSpPr>
        <p:grpSpPr>
          <a:xfrm>
            <a:off x="0" y="381001"/>
            <a:ext cx="1037850" cy="1016287"/>
            <a:chOff x="0" y="381001"/>
            <a:chExt cx="1037850" cy="1016287"/>
          </a:xfrm>
        </p:grpSpPr>
        <p:sp>
          <p:nvSpPr>
            <p:cNvPr id="103" name="Google Shape;103;p1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8"/>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5" name="Google Shape;105;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6" name="Google Shape;106;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7" name="Shape 107"/>
        <p:cNvGrpSpPr/>
        <p:nvPr/>
      </p:nvGrpSpPr>
      <p:grpSpPr>
        <a:xfrm>
          <a:off x="0" y="0"/>
          <a:ext cx="0" cy="0"/>
          <a:chOff x="0" y="0"/>
          <a:chExt cx="0" cy="0"/>
        </a:xfrm>
      </p:grpSpPr>
      <p:grpSp>
        <p:nvGrpSpPr>
          <p:cNvPr id="108" name="Google Shape;108;p19"/>
          <p:cNvGrpSpPr/>
          <p:nvPr/>
        </p:nvGrpSpPr>
        <p:grpSpPr>
          <a:xfrm>
            <a:off x="0" y="381001"/>
            <a:ext cx="1037850" cy="1016287"/>
            <a:chOff x="0" y="381001"/>
            <a:chExt cx="1037850" cy="1016287"/>
          </a:xfrm>
        </p:grpSpPr>
        <p:sp>
          <p:nvSpPr>
            <p:cNvPr id="109" name="Google Shape;109;p1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19"/>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2" name="Google Shape;112;p19"/>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13" name="Google Shape;113;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4" name="Shape 114"/>
        <p:cNvGrpSpPr/>
        <p:nvPr/>
      </p:nvGrpSpPr>
      <p:grpSpPr>
        <a:xfrm>
          <a:off x="0" y="0"/>
          <a:ext cx="0" cy="0"/>
          <a:chOff x="0" y="0"/>
          <a:chExt cx="0" cy="0"/>
        </a:xfrm>
      </p:grpSpPr>
      <p:grpSp>
        <p:nvGrpSpPr>
          <p:cNvPr id="115" name="Google Shape;115;p20"/>
          <p:cNvGrpSpPr/>
          <p:nvPr/>
        </p:nvGrpSpPr>
        <p:grpSpPr>
          <a:xfrm>
            <a:off x="4406400" y="0"/>
            <a:ext cx="4737600" cy="5143500"/>
            <a:chOff x="4406400" y="0"/>
            <a:chExt cx="4737600" cy="5143500"/>
          </a:xfrm>
        </p:grpSpPr>
        <p:sp>
          <p:nvSpPr>
            <p:cNvPr id="116" name="Google Shape;116;p20"/>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0"/>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0"/>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0"/>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0"/>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0"/>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0"/>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0"/>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0"/>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0"/>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0"/>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0"/>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0"/>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0"/>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0"/>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4" name="Google Shape;134;p20"/>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35" name="Google Shape;135;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36" name="Shape 136"/>
        <p:cNvGrpSpPr/>
        <p:nvPr/>
      </p:nvGrpSpPr>
      <p:grpSpPr>
        <a:xfrm>
          <a:off x="0" y="0"/>
          <a:ext cx="0" cy="0"/>
          <a:chOff x="0" y="0"/>
          <a:chExt cx="0" cy="0"/>
        </a:xfrm>
      </p:grpSpPr>
      <p:grpSp>
        <p:nvGrpSpPr>
          <p:cNvPr id="137" name="Google Shape;137;p21"/>
          <p:cNvGrpSpPr/>
          <p:nvPr/>
        </p:nvGrpSpPr>
        <p:grpSpPr>
          <a:xfrm>
            <a:off x="0" y="381001"/>
            <a:ext cx="1037850" cy="1016287"/>
            <a:chOff x="0" y="381001"/>
            <a:chExt cx="1037850" cy="1016287"/>
          </a:xfrm>
        </p:grpSpPr>
        <p:sp>
          <p:nvSpPr>
            <p:cNvPr id="138" name="Google Shape;138;p21"/>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0" name="Google Shape;140;p21"/>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41" name="Google Shape;141;p21"/>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142" name="Google Shape;142;p21"/>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43" name="Google Shape;14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44" name="Shape 144"/>
        <p:cNvGrpSpPr/>
        <p:nvPr/>
      </p:nvGrpSpPr>
      <p:grpSpPr>
        <a:xfrm>
          <a:off x="0" y="0"/>
          <a:ext cx="0" cy="0"/>
          <a:chOff x="0" y="0"/>
          <a:chExt cx="0" cy="0"/>
        </a:xfrm>
      </p:grpSpPr>
      <p:grpSp>
        <p:nvGrpSpPr>
          <p:cNvPr id="145" name="Google Shape;145;p22"/>
          <p:cNvGrpSpPr/>
          <p:nvPr/>
        </p:nvGrpSpPr>
        <p:grpSpPr>
          <a:xfrm>
            <a:off x="0" y="4128572"/>
            <a:ext cx="698925" cy="684657"/>
            <a:chOff x="0" y="3785672"/>
            <a:chExt cx="698925" cy="684657"/>
          </a:xfrm>
        </p:grpSpPr>
        <p:sp>
          <p:nvSpPr>
            <p:cNvPr id="146" name="Google Shape;146;p22"/>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22"/>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300"/>
              <a:buNone/>
              <a:defRPr/>
            </a:lvl1pPr>
          </a:lstStyle>
          <a:p/>
        </p:txBody>
      </p:sp>
      <p:sp>
        <p:nvSpPr>
          <p:cNvPr id="149" name="Google Shape;149;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50" name="Shape 150"/>
        <p:cNvGrpSpPr/>
        <p:nvPr/>
      </p:nvGrpSpPr>
      <p:grpSpPr>
        <a:xfrm>
          <a:off x="0" y="0"/>
          <a:ext cx="0" cy="0"/>
          <a:chOff x="0" y="0"/>
          <a:chExt cx="0" cy="0"/>
        </a:xfrm>
      </p:grpSpPr>
      <p:grpSp>
        <p:nvGrpSpPr>
          <p:cNvPr id="151" name="Google Shape;151;p23"/>
          <p:cNvGrpSpPr/>
          <p:nvPr/>
        </p:nvGrpSpPr>
        <p:grpSpPr>
          <a:xfrm>
            <a:off x="4406400" y="0"/>
            <a:ext cx="4737600" cy="5143065"/>
            <a:chOff x="4406400" y="0"/>
            <a:chExt cx="4737600" cy="5143065"/>
          </a:xfrm>
        </p:grpSpPr>
        <p:sp>
          <p:nvSpPr>
            <p:cNvPr id="152" name="Google Shape;152;p2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0" name="Google Shape;170;p23"/>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rtl="0">
              <a:spcBef>
                <a:spcPts val="0"/>
              </a:spcBef>
              <a:spcAft>
                <a:spcPts val="0"/>
              </a:spcAft>
              <a:buSzPts val="8000"/>
              <a:buNone/>
              <a:defRPr sz="8000"/>
            </a:lvl1pPr>
            <a:lvl2pPr lvl="1" rtl="0">
              <a:spcBef>
                <a:spcPts val="0"/>
              </a:spcBef>
              <a:spcAft>
                <a:spcPts val="0"/>
              </a:spcAft>
              <a:buSzPts val="8000"/>
              <a:buNone/>
              <a:defRPr sz="8000"/>
            </a:lvl2pPr>
            <a:lvl3pPr lvl="2" rtl="0">
              <a:spcBef>
                <a:spcPts val="0"/>
              </a:spcBef>
              <a:spcAft>
                <a:spcPts val="0"/>
              </a:spcAft>
              <a:buSzPts val="8000"/>
              <a:buNone/>
              <a:defRPr sz="8000"/>
            </a:lvl3pPr>
            <a:lvl4pPr lvl="3" rtl="0">
              <a:spcBef>
                <a:spcPts val="0"/>
              </a:spcBef>
              <a:spcAft>
                <a:spcPts val="0"/>
              </a:spcAft>
              <a:buSzPts val="8000"/>
              <a:buNone/>
              <a:defRPr sz="8000"/>
            </a:lvl4pPr>
            <a:lvl5pPr lvl="4" rtl="0">
              <a:spcBef>
                <a:spcPts val="0"/>
              </a:spcBef>
              <a:spcAft>
                <a:spcPts val="0"/>
              </a:spcAft>
              <a:buSzPts val="8000"/>
              <a:buNone/>
              <a:defRPr sz="8000"/>
            </a:lvl5pPr>
            <a:lvl6pPr lvl="5" rtl="0">
              <a:spcBef>
                <a:spcPts val="0"/>
              </a:spcBef>
              <a:spcAft>
                <a:spcPts val="0"/>
              </a:spcAft>
              <a:buSzPts val="8000"/>
              <a:buNone/>
              <a:defRPr sz="8000"/>
            </a:lvl6pPr>
            <a:lvl7pPr lvl="6" rtl="0">
              <a:spcBef>
                <a:spcPts val="0"/>
              </a:spcBef>
              <a:spcAft>
                <a:spcPts val="0"/>
              </a:spcAft>
              <a:buSzPts val="8000"/>
              <a:buNone/>
              <a:defRPr sz="8000"/>
            </a:lvl7pPr>
            <a:lvl8pPr lvl="7" rtl="0">
              <a:spcBef>
                <a:spcPts val="0"/>
              </a:spcBef>
              <a:spcAft>
                <a:spcPts val="0"/>
              </a:spcAft>
              <a:buSzPts val="8000"/>
              <a:buNone/>
              <a:defRPr sz="8000"/>
            </a:lvl8pPr>
            <a:lvl9pPr lvl="8" rtl="0">
              <a:spcBef>
                <a:spcPts val="0"/>
              </a:spcBef>
              <a:spcAft>
                <a:spcPts val="0"/>
              </a:spcAft>
              <a:buSzPts val="8000"/>
              <a:buNone/>
              <a:defRPr sz="8000"/>
            </a:lvl9pPr>
          </a:lstStyle>
          <a:p>
            <a:r>
              <a:t>xx%</a:t>
            </a:r>
          </a:p>
        </p:txBody>
      </p:sp>
      <p:sp>
        <p:nvSpPr>
          <p:cNvPr id="171" name="Google Shape;171;p23"/>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72" name="Google Shape;172;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3" name="Shape 173"/>
        <p:cNvGrpSpPr/>
        <p:nvPr/>
      </p:nvGrpSpPr>
      <p:grpSpPr>
        <a:xfrm>
          <a:off x="0" y="0"/>
          <a:ext cx="0" cy="0"/>
          <a:chOff x="0" y="0"/>
          <a:chExt cx="0" cy="0"/>
        </a:xfrm>
      </p:grpSpPr>
      <p:sp>
        <p:nvSpPr>
          <p:cNvPr id="174" name="Google Shape;174;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rtl="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lt1"/>
                </a:solidFill>
                <a:latin typeface="Lato"/>
                <a:ea typeface="Lato"/>
                <a:cs typeface="Lato"/>
                <a:sym typeface="Lato"/>
              </a:defRPr>
            </a:lvl1pPr>
            <a:lvl2pPr lvl="1" rtl="0" algn="r">
              <a:buNone/>
              <a:defRPr sz="1000">
                <a:solidFill>
                  <a:schemeClr val="lt1"/>
                </a:solidFill>
                <a:latin typeface="Lato"/>
                <a:ea typeface="Lato"/>
                <a:cs typeface="Lato"/>
                <a:sym typeface="Lato"/>
              </a:defRPr>
            </a:lvl2pPr>
            <a:lvl3pPr lvl="2" rtl="0" algn="r">
              <a:buNone/>
              <a:defRPr sz="1000">
                <a:solidFill>
                  <a:schemeClr val="lt1"/>
                </a:solidFill>
                <a:latin typeface="Lato"/>
                <a:ea typeface="Lato"/>
                <a:cs typeface="Lato"/>
                <a:sym typeface="Lato"/>
              </a:defRPr>
            </a:lvl3pPr>
            <a:lvl4pPr lvl="3" rtl="0" algn="r">
              <a:buNone/>
              <a:defRPr sz="1000">
                <a:solidFill>
                  <a:schemeClr val="lt1"/>
                </a:solidFill>
                <a:latin typeface="Lato"/>
                <a:ea typeface="Lato"/>
                <a:cs typeface="Lato"/>
                <a:sym typeface="Lato"/>
              </a:defRPr>
            </a:lvl4pPr>
            <a:lvl5pPr lvl="4" rtl="0" algn="r">
              <a:buNone/>
              <a:defRPr sz="1000">
                <a:solidFill>
                  <a:schemeClr val="lt1"/>
                </a:solidFill>
                <a:latin typeface="Lato"/>
                <a:ea typeface="Lato"/>
                <a:cs typeface="Lato"/>
                <a:sym typeface="Lato"/>
              </a:defRPr>
            </a:lvl5pPr>
            <a:lvl6pPr lvl="5" rtl="0" algn="r">
              <a:buNone/>
              <a:defRPr sz="1000">
                <a:solidFill>
                  <a:schemeClr val="lt1"/>
                </a:solidFill>
                <a:latin typeface="Lato"/>
                <a:ea typeface="Lato"/>
                <a:cs typeface="Lato"/>
                <a:sym typeface="Lato"/>
              </a:defRPr>
            </a:lvl6pPr>
            <a:lvl7pPr lvl="6" rtl="0" algn="r">
              <a:buNone/>
              <a:defRPr sz="1000">
                <a:solidFill>
                  <a:schemeClr val="lt1"/>
                </a:solidFill>
                <a:latin typeface="Lato"/>
                <a:ea typeface="Lato"/>
                <a:cs typeface="Lato"/>
                <a:sym typeface="Lato"/>
              </a:defRPr>
            </a:lvl7pPr>
            <a:lvl8pPr lvl="7" rtl="0" algn="r">
              <a:buNone/>
              <a:defRPr sz="1000">
                <a:solidFill>
                  <a:schemeClr val="lt1"/>
                </a:solidFill>
                <a:latin typeface="Lato"/>
                <a:ea typeface="Lato"/>
                <a:cs typeface="Lato"/>
                <a:sym typeface="Lato"/>
              </a:defRPr>
            </a:lvl8pPr>
            <a:lvl9pPr lvl="8" rtl="0"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8" name="Shape 178"/>
        <p:cNvGrpSpPr/>
        <p:nvPr/>
      </p:nvGrpSpPr>
      <p:grpSpPr>
        <a:xfrm>
          <a:off x="0" y="0"/>
          <a:ext cx="0" cy="0"/>
          <a:chOff x="0" y="0"/>
          <a:chExt cx="0" cy="0"/>
        </a:xfrm>
      </p:grpSpPr>
      <p:sp>
        <p:nvSpPr>
          <p:cNvPr id="179" name="Google Shape;179;p25"/>
          <p:cNvSpPr txBox="1"/>
          <p:nvPr>
            <p:ph type="ctrTitle"/>
          </p:nvPr>
        </p:nvSpPr>
        <p:spPr>
          <a:xfrm>
            <a:off x="366125" y="1150200"/>
            <a:ext cx="8520600" cy="1663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chemeClr val="lt1"/>
                </a:solidFill>
              </a:rPr>
              <a:t>Computer Science &amp;</a:t>
            </a:r>
            <a:r>
              <a:rPr lang="en"/>
              <a:t> </a:t>
            </a:r>
            <a:r>
              <a:rPr lang="en">
                <a:solidFill>
                  <a:schemeClr val="lt1"/>
                </a:solidFill>
              </a:rPr>
              <a:t>Discoveries</a:t>
            </a:r>
            <a:endParaRPr>
              <a:solidFill>
                <a:schemeClr val="lt1"/>
              </a:solidFill>
            </a:endParaRPr>
          </a:p>
        </p:txBody>
      </p:sp>
      <p:sp>
        <p:nvSpPr>
          <p:cNvPr id="180" name="Google Shape;180;p25"/>
          <p:cNvSpPr txBox="1"/>
          <p:nvPr>
            <p:ph idx="1" type="subTitle"/>
          </p:nvPr>
        </p:nvSpPr>
        <p:spPr>
          <a:xfrm>
            <a:off x="366125" y="7295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lt1"/>
                </a:solidFill>
              </a:rPr>
              <a:t>Welcome to</a:t>
            </a:r>
            <a:endParaRPr>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Introduction of Technology Instructor </a:t>
            </a:r>
            <a:endParaRPr/>
          </a:p>
        </p:txBody>
      </p:sp>
      <p:sp>
        <p:nvSpPr>
          <p:cNvPr id="186" name="Google Shape;186;p26"/>
          <p:cNvSpPr txBox="1"/>
          <p:nvPr>
            <p:ph idx="1" type="body"/>
          </p:nvPr>
        </p:nvSpPr>
        <p:spPr>
          <a:xfrm>
            <a:off x="1144000" y="1198050"/>
            <a:ext cx="7192500" cy="3280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Name: Scott Vail</a:t>
            </a:r>
            <a:endParaRPr/>
          </a:p>
          <a:p>
            <a:pPr indent="0" lvl="0" marL="0" rtl="0" algn="l">
              <a:spcBef>
                <a:spcPts val="1200"/>
              </a:spcBef>
              <a:spcAft>
                <a:spcPts val="0"/>
              </a:spcAft>
              <a:buNone/>
            </a:pPr>
            <a:r>
              <a:rPr lang="en"/>
              <a:t>Have been teaching since 2021</a:t>
            </a:r>
            <a:endParaRPr/>
          </a:p>
          <a:p>
            <a:pPr indent="0" lvl="0" marL="0" rtl="0" algn="l">
              <a:spcBef>
                <a:spcPts val="1200"/>
              </a:spcBef>
              <a:spcAft>
                <a:spcPts val="0"/>
              </a:spcAft>
              <a:buNone/>
            </a:pPr>
            <a:r>
              <a:rPr lang="en"/>
              <a:t>Technology Professional for over 15 years</a:t>
            </a:r>
            <a:endParaRPr/>
          </a:p>
          <a:p>
            <a:pPr indent="0" lvl="0" marL="0" rtl="0" algn="l">
              <a:spcBef>
                <a:spcPts val="1200"/>
              </a:spcBef>
              <a:spcAft>
                <a:spcPts val="0"/>
              </a:spcAft>
              <a:buNone/>
            </a:pPr>
            <a:r>
              <a:rPr lang="en"/>
              <a:t>Education:  BA in Mgmt Information Systems from FAU</a:t>
            </a:r>
            <a:endParaRPr/>
          </a:p>
          <a:p>
            <a:pPr indent="0" lvl="0" marL="0" rtl="0" algn="l">
              <a:spcBef>
                <a:spcPts val="1200"/>
              </a:spcBef>
              <a:spcAft>
                <a:spcPts val="0"/>
              </a:spcAft>
              <a:buNone/>
            </a:pPr>
            <a:r>
              <a:rPr lang="en"/>
              <a:t>		BS in Marketing from FAU</a:t>
            </a:r>
            <a:endParaRPr/>
          </a:p>
          <a:p>
            <a:pPr indent="0" lvl="0" marL="0" rtl="0" algn="l">
              <a:spcBef>
                <a:spcPts val="1200"/>
              </a:spcBef>
              <a:spcAft>
                <a:spcPts val="0"/>
              </a:spcAft>
              <a:buNone/>
            </a:pPr>
            <a:r>
              <a:rPr lang="en"/>
              <a:t>		CompTIA Network + certified</a:t>
            </a:r>
            <a:endParaRPr/>
          </a:p>
          <a:p>
            <a:pPr indent="0" lvl="0" marL="0" rtl="0" algn="l">
              <a:spcBef>
                <a:spcPts val="1200"/>
              </a:spcBef>
              <a:spcAft>
                <a:spcPts val="0"/>
              </a:spcAft>
              <a:buNone/>
            </a:pPr>
            <a:r>
              <a:rPr lang="en"/>
              <a:t>		Microsoft Certified Professional</a:t>
            </a:r>
            <a:endParaRPr/>
          </a:p>
          <a:p>
            <a:pPr indent="0" lvl="0" marL="0" rtl="0" algn="l">
              <a:spcBef>
                <a:spcPts val="1200"/>
              </a:spcBef>
              <a:spcAft>
                <a:spcPts val="0"/>
              </a:spcAft>
              <a:buNone/>
            </a:pPr>
            <a:r>
              <a:rPr lang="en"/>
              <a:t>Hobbies:  Black Belt in Kenpo Karate,  Anything relating to Star Wars or Marvel, </a:t>
            </a:r>
            <a:endParaRPr/>
          </a:p>
          <a:p>
            <a:pPr indent="0" lvl="0" marL="0" rtl="0" algn="l">
              <a:spcBef>
                <a:spcPts val="1200"/>
              </a:spcBef>
              <a:spcAft>
                <a:spcPts val="1200"/>
              </a:spcAft>
              <a:buNone/>
            </a:pPr>
            <a:r>
              <a:rPr lang="en"/>
              <a:t>God, Family, and Friends,  Yes, in that order.</a:t>
            </a:r>
            <a:endParaRPr/>
          </a:p>
        </p:txBody>
      </p:sp>
      <p:pic>
        <p:nvPicPr>
          <p:cNvPr descr="laptop reading" id="187" name="Google Shape;187;p26"/>
          <p:cNvPicPr preferRelativeResize="0"/>
          <p:nvPr/>
        </p:nvPicPr>
        <p:blipFill>
          <a:blip r:embed="rId3">
            <a:alphaModFix/>
          </a:blip>
          <a:stretch>
            <a:fillRect/>
          </a:stretch>
        </p:blipFill>
        <p:spPr>
          <a:xfrm>
            <a:off x="5991125" y="676275"/>
            <a:ext cx="2911200" cy="2911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Computer Science is Based On The Following:</a:t>
            </a:r>
            <a:endParaRPr/>
          </a:p>
        </p:txBody>
      </p:sp>
      <p:sp>
        <p:nvSpPr>
          <p:cNvPr id="193" name="Google Shape;193;p27"/>
          <p:cNvSpPr txBox="1"/>
          <p:nvPr>
            <p:ph idx="1" type="body"/>
          </p:nvPr>
        </p:nvSpPr>
        <p:spPr>
          <a:xfrm>
            <a:off x="1297500" y="1567550"/>
            <a:ext cx="4172700" cy="1144800"/>
          </a:xfrm>
          <a:prstGeom prst="rect">
            <a:avLst/>
          </a:prstGeom>
        </p:spPr>
        <p:txBody>
          <a:bodyPr anchorCtr="0" anchor="t" bIns="91425" lIns="91425" spcFirstLastPara="1" rIns="91425" wrap="square" tIns="91425">
            <a:normAutofit/>
          </a:bodyPr>
          <a:lstStyle/>
          <a:p>
            <a:pPr indent="-387350" lvl="0" marL="457200" rtl="0" algn="l">
              <a:spcBef>
                <a:spcPts val="0"/>
              </a:spcBef>
              <a:spcAft>
                <a:spcPts val="0"/>
              </a:spcAft>
              <a:buSzPts val="2500"/>
              <a:buChar char="●"/>
            </a:pPr>
            <a:r>
              <a:rPr lang="en" sz="2500"/>
              <a:t>Coding with Code.Org</a:t>
            </a:r>
            <a:endParaRPr sz="2500"/>
          </a:p>
          <a:p>
            <a:pPr indent="-387350" lvl="0" marL="457200" rtl="0" algn="l">
              <a:spcBef>
                <a:spcPts val="0"/>
              </a:spcBef>
              <a:spcAft>
                <a:spcPts val="0"/>
              </a:spcAft>
              <a:buSzPts val="2500"/>
              <a:buChar char="●"/>
            </a:pPr>
            <a:r>
              <a:rPr lang="en" sz="2500"/>
              <a:t>Coding with Scratch</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Code.Org Skills Are Taught From 6 Separate Units:</a:t>
            </a:r>
            <a:endParaRPr/>
          </a:p>
        </p:txBody>
      </p:sp>
      <p:sp>
        <p:nvSpPr>
          <p:cNvPr id="199" name="Google Shape;199;p28"/>
          <p:cNvSpPr txBox="1"/>
          <p:nvPr>
            <p:ph idx="1" type="body"/>
          </p:nvPr>
        </p:nvSpPr>
        <p:spPr>
          <a:xfrm>
            <a:off x="1297500" y="1386100"/>
            <a:ext cx="7038900" cy="2911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4368"/>
              <a:t>Unit 1 is a highly interactive and collaborative introduction to the field of computer science, as framed within the broader pursuit of solving problems. You’ll practice using a problem solving process to address a series of puzzles, challenges, and real world scenarios. Next, you’ll learn how computers input, output, store, and process information to help humans solve problems. The unit conclude with a project in which you design an application that helps solve a problem of your choosing.</a:t>
            </a:r>
            <a:endParaRPr sz="4368"/>
          </a:p>
          <a:p>
            <a:pPr indent="0" lvl="0" marL="0" rtl="0" algn="l">
              <a:spcBef>
                <a:spcPts val="1200"/>
              </a:spcBef>
              <a:spcAft>
                <a:spcPts val="0"/>
              </a:spcAft>
              <a:buNone/>
            </a:pPr>
            <a:r>
              <a:rPr lang="en" sz="4368"/>
              <a:t> </a:t>
            </a:r>
            <a:endParaRPr sz="4368"/>
          </a:p>
          <a:p>
            <a:pPr indent="0" lvl="0" marL="0" rtl="0" algn="l">
              <a:spcBef>
                <a:spcPts val="1200"/>
              </a:spcBef>
              <a:spcAft>
                <a:spcPts val="0"/>
              </a:spcAft>
              <a:buNone/>
            </a:pPr>
            <a:r>
              <a:rPr lang="en" sz="4368"/>
              <a:t>In Unit 2, students are empowered to create and share the content on their own web pages. They begin by thinking about the role of the web, and how it can be used as a medium for creative expression. As students develop their pages and begin to see themselves as programmers, they are encouraged think critically about the impact of sharing information online and how to be more critical content consumers. They are also introduced to problem solving as it relates to programming, as they learn valuable skills such as debugging, commenting, and structure of language. At the conclusion of the unit, students compile their work to create a personal website they can publish and share.</a:t>
            </a:r>
            <a:endParaRPr sz="4368"/>
          </a:p>
          <a:p>
            <a:pPr indent="0" lvl="0" marL="0" rtl="0" algn="l">
              <a:spcBef>
                <a:spcPts val="1200"/>
              </a:spcBef>
              <a:spcAft>
                <a:spcPts val="0"/>
              </a:spcAft>
              <a:buNone/>
            </a:pPr>
            <a:r>
              <a:rPr lang="en" sz="4368"/>
              <a:t> </a:t>
            </a:r>
            <a:endParaRPr sz="4368"/>
          </a:p>
          <a:p>
            <a:pPr indent="0" lvl="0" marL="0" rtl="0" algn="l">
              <a:spcBef>
                <a:spcPts val="1200"/>
              </a:spcBef>
              <a:spcAft>
                <a:spcPts val="0"/>
              </a:spcAft>
              <a:buNone/>
            </a:pPr>
            <a:r>
              <a:rPr lang="en" sz="4368"/>
              <a:t>In Unit 3, you’ll build on your coding experience as you program animations, interactive art, and games in Game Lab. The unit starts off with simple shapes and builds up to more sophisticated sprite-based games, using the same programming concepts and the design process computer scientists use daily. In the final project, you’ll develop a personalized, interactive program.</a:t>
            </a:r>
            <a:endParaRPr sz="4368"/>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200" name="Google Shape;200;p28"/>
          <p:cNvPicPr preferRelativeResize="0"/>
          <p:nvPr/>
        </p:nvPicPr>
        <p:blipFill>
          <a:blip r:embed="rId3">
            <a:alphaModFix/>
          </a:blip>
          <a:stretch>
            <a:fillRect/>
          </a:stretch>
        </p:blipFill>
        <p:spPr>
          <a:xfrm>
            <a:off x="162150" y="3531075"/>
            <a:ext cx="1044925" cy="10318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Code.Org Skills Are Learned From 6 Separate Units: (cont)</a:t>
            </a:r>
            <a:endParaRPr/>
          </a:p>
          <a:p>
            <a:pPr indent="0" lvl="0" marL="0" rtl="0" algn="l">
              <a:spcBef>
                <a:spcPts val="0"/>
              </a:spcBef>
              <a:spcAft>
                <a:spcPts val="0"/>
              </a:spcAft>
              <a:buNone/>
            </a:pPr>
            <a:r>
              <a:t/>
            </a:r>
            <a:endParaRPr/>
          </a:p>
        </p:txBody>
      </p:sp>
      <p:sp>
        <p:nvSpPr>
          <p:cNvPr id="206" name="Google Shape;206;p29"/>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688"/>
              <a:buNone/>
            </a:pPr>
            <a:r>
              <a:rPr lang="en" sz="1100"/>
              <a:t>Unit 4 introduces the broader social impacts of computing. Through a series of design challenges, you will learn how to better understand the needs of others while developing a solution to a problem. The second half of the unit consists of an iterative team project, during which teams have the opportunity to identify a need that they care about, prototype solutions both on paper and in App Lab, and test solutions with real users to get feedback and drive further iteration.</a:t>
            </a:r>
            <a:endParaRPr sz="1100"/>
          </a:p>
          <a:p>
            <a:pPr indent="0" lvl="0" marL="0" rtl="0" algn="l">
              <a:lnSpc>
                <a:spcPct val="105000"/>
              </a:lnSpc>
              <a:spcBef>
                <a:spcPts val="1200"/>
              </a:spcBef>
              <a:spcAft>
                <a:spcPts val="0"/>
              </a:spcAft>
              <a:buSzPts val="688"/>
              <a:buNone/>
            </a:pPr>
            <a:r>
              <a:rPr lang="en" sz="1100"/>
              <a:t> </a:t>
            </a:r>
            <a:endParaRPr sz="1100"/>
          </a:p>
          <a:p>
            <a:pPr indent="0" lvl="0" marL="0" rtl="0" algn="l">
              <a:lnSpc>
                <a:spcPct val="105000"/>
              </a:lnSpc>
              <a:spcBef>
                <a:spcPts val="1200"/>
              </a:spcBef>
              <a:spcAft>
                <a:spcPts val="0"/>
              </a:spcAft>
              <a:buSzPts val="688"/>
              <a:buNone/>
            </a:pPr>
            <a:r>
              <a:rPr lang="en" sz="1100"/>
              <a:t>Unit 5 is about the importance of data in solving problems and highlights how computers can help in this process. The first chapter explores different systems used to represent information in a computer and the challenges and tradeoffs posed by using them. In the second chapter, you’ll learn how collections of data are used to solve problems, and how computers help to automate the steps of this process. The chapter concludes by considering how the data problem solving process can be applied to an area of your choosing.</a:t>
            </a:r>
            <a:endParaRPr sz="1100"/>
          </a:p>
          <a:p>
            <a:pPr indent="0" lvl="0" marL="0" rtl="0" algn="l">
              <a:lnSpc>
                <a:spcPct val="105000"/>
              </a:lnSpc>
              <a:spcBef>
                <a:spcPts val="1200"/>
              </a:spcBef>
              <a:spcAft>
                <a:spcPts val="0"/>
              </a:spcAft>
              <a:buSzPts val="688"/>
              <a:buNone/>
            </a:pPr>
            <a:r>
              <a:rPr lang="en" sz="1100"/>
              <a:t> </a:t>
            </a:r>
            <a:endParaRPr sz="1100"/>
          </a:p>
          <a:p>
            <a:pPr indent="0" lvl="0" marL="0" rtl="0" algn="l">
              <a:lnSpc>
                <a:spcPct val="105000"/>
              </a:lnSpc>
              <a:spcBef>
                <a:spcPts val="1200"/>
              </a:spcBef>
              <a:spcAft>
                <a:spcPts val="0"/>
              </a:spcAft>
              <a:buSzPts val="688"/>
              <a:buNone/>
            </a:pPr>
            <a:r>
              <a:rPr lang="en" sz="1100"/>
              <a:t>Unit 6 explores the role of hardware platforms in computing and how different sensors can provide more effective input and output than the traditional keyboard, mouse, and monitor. Using App Lab and Adafruit’s Circuit Playground, you’ll develop programs that utilize the same hardware inputs and outputs that you see in the smart devices, looking at how a simple rough prototype can lead to a finished product. The unit concludes with a design challenge to use the Circuit Playground as the basis for an innovation of your own design.</a:t>
            </a:r>
            <a:endParaRPr sz="1100"/>
          </a:p>
          <a:p>
            <a:pPr indent="0" lvl="0" marL="0" rtl="0" algn="l">
              <a:lnSpc>
                <a:spcPct val="105000"/>
              </a:lnSpc>
              <a:spcBef>
                <a:spcPts val="1200"/>
              </a:spcBef>
              <a:spcAft>
                <a:spcPts val="1200"/>
              </a:spcAft>
              <a:buSzPts val="688"/>
              <a:buNone/>
            </a:pPr>
            <a:r>
              <a:t/>
            </a:r>
            <a:endParaRPr sz="1100"/>
          </a:p>
        </p:txBody>
      </p:sp>
      <p:pic>
        <p:nvPicPr>
          <p:cNvPr id="207" name="Google Shape;207;p29"/>
          <p:cNvPicPr preferRelativeResize="0"/>
          <p:nvPr/>
        </p:nvPicPr>
        <p:blipFill>
          <a:blip r:embed="rId3">
            <a:alphaModFix/>
          </a:blip>
          <a:stretch>
            <a:fillRect/>
          </a:stretch>
        </p:blipFill>
        <p:spPr>
          <a:xfrm>
            <a:off x="162150" y="3531075"/>
            <a:ext cx="1044925" cy="10318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Scratch Programming Skills</a:t>
            </a:r>
            <a:endParaRPr/>
          </a:p>
        </p:txBody>
      </p:sp>
      <p:sp>
        <p:nvSpPr>
          <p:cNvPr id="213" name="Google Shape;213;p3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reasoning logically, </a:t>
            </a:r>
            <a:endParaRPr/>
          </a:p>
          <a:p>
            <a:pPr indent="-311150" lvl="0" marL="457200" rtl="0" algn="l">
              <a:spcBef>
                <a:spcPts val="0"/>
              </a:spcBef>
              <a:spcAft>
                <a:spcPts val="0"/>
              </a:spcAft>
              <a:buSzPts val="1300"/>
              <a:buChar char="●"/>
            </a:pPr>
            <a:r>
              <a:rPr lang="en"/>
              <a:t>debugging problems, within the code</a:t>
            </a:r>
            <a:endParaRPr/>
          </a:p>
          <a:p>
            <a:pPr indent="-311150" lvl="0" marL="457200" rtl="0" algn="l">
              <a:spcBef>
                <a:spcPts val="0"/>
              </a:spcBef>
              <a:spcAft>
                <a:spcPts val="0"/>
              </a:spcAft>
              <a:buSzPts val="1300"/>
              <a:buChar char="●"/>
            </a:pPr>
            <a:r>
              <a:rPr lang="en"/>
              <a:t>developing ideas from initial conception to completed project, </a:t>
            </a:r>
            <a:endParaRPr/>
          </a:p>
          <a:p>
            <a:pPr indent="-311150" lvl="0" marL="457200" rtl="0" algn="l">
              <a:spcBef>
                <a:spcPts val="0"/>
              </a:spcBef>
              <a:spcAft>
                <a:spcPts val="0"/>
              </a:spcAft>
              <a:buSzPts val="1300"/>
              <a:buChar char="●"/>
            </a:pPr>
            <a:r>
              <a:rPr lang="en"/>
              <a:t> sustaining focus. </a:t>
            </a:r>
            <a:endParaRPr/>
          </a:p>
          <a:p>
            <a:pPr indent="-311150" lvl="0" marL="457200" rtl="0" algn="l">
              <a:spcBef>
                <a:spcPts val="0"/>
              </a:spcBef>
              <a:spcAft>
                <a:spcPts val="0"/>
              </a:spcAft>
              <a:buSzPts val="1300"/>
              <a:buChar char="●"/>
            </a:pPr>
            <a:r>
              <a:rPr lang="en"/>
              <a:t>They can also learn specific programming concepts, such as </a:t>
            </a:r>
            <a:endParaRPr/>
          </a:p>
          <a:p>
            <a:pPr indent="-298450" lvl="1" marL="914400" rtl="0" algn="l">
              <a:spcBef>
                <a:spcPts val="0"/>
              </a:spcBef>
              <a:spcAft>
                <a:spcPts val="0"/>
              </a:spcAft>
              <a:buSzPts val="1100"/>
              <a:buChar char="○"/>
            </a:pPr>
            <a:r>
              <a:rPr lang="en"/>
              <a:t>sequences, </a:t>
            </a:r>
            <a:endParaRPr/>
          </a:p>
          <a:p>
            <a:pPr indent="-298450" lvl="1" marL="914400" rtl="0" algn="l">
              <a:spcBef>
                <a:spcPts val="0"/>
              </a:spcBef>
              <a:spcAft>
                <a:spcPts val="0"/>
              </a:spcAft>
              <a:buSzPts val="1100"/>
              <a:buChar char="○"/>
            </a:pPr>
            <a:r>
              <a:rPr lang="en"/>
              <a:t>Iteration,</a:t>
            </a:r>
            <a:endParaRPr/>
          </a:p>
          <a:p>
            <a:pPr indent="-298450" lvl="1" marL="914400" rtl="0" algn="l">
              <a:spcBef>
                <a:spcPts val="0"/>
              </a:spcBef>
              <a:spcAft>
                <a:spcPts val="0"/>
              </a:spcAft>
              <a:buSzPts val="1100"/>
              <a:buChar char="○"/>
            </a:pPr>
            <a:r>
              <a:rPr lang="en"/>
              <a:t> conditionals, </a:t>
            </a:r>
            <a:endParaRPr/>
          </a:p>
          <a:p>
            <a:pPr indent="-298450" lvl="1" marL="914400" rtl="0" algn="l">
              <a:spcBef>
                <a:spcPts val="0"/>
              </a:spcBef>
              <a:spcAft>
                <a:spcPts val="0"/>
              </a:spcAft>
              <a:buSzPts val="1100"/>
              <a:buChar char="○"/>
            </a:pPr>
            <a:r>
              <a:rPr lang="en"/>
              <a:t> variables,</a:t>
            </a:r>
            <a:endParaRPr/>
          </a:p>
          <a:p>
            <a:pPr indent="-298450" lvl="1" marL="914400" rtl="0" algn="l">
              <a:spcBef>
                <a:spcPts val="0"/>
              </a:spcBef>
              <a:spcAft>
                <a:spcPts val="0"/>
              </a:spcAft>
              <a:buSzPts val="1100"/>
              <a:buChar char="○"/>
            </a:pPr>
            <a:r>
              <a:rPr lang="en"/>
              <a:t> data structures.</a:t>
            </a:r>
            <a:endParaRPr sz="900">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pic>
        <p:nvPicPr>
          <p:cNvPr id="214" name="Google Shape;214;p30"/>
          <p:cNvPicPr preferRelativeResize="0"/>
          <p:nvPr/>
        </p:nvPicPr>
        <p:blipFill>
          <a:blip r:embed="rId3">
            <a:alphaModFix/>
          </a:blip>
          <a:stretch>
            <a:fillRect/>
          </a:stretch>
        </p:blipFill>
        <p:spPr>
          <a:xfrm>
            <a:off x="6443000" y="2801450"/>
            <a:ext cx="2142750" cy="20653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1000"/>
                                        <p:tgtEl>
                                          <p:spTgt spid="2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Computer Science and Discoveries</a:t>
            </a:r>
            <a:endParaRPr/>
          </a:p>
        </p:txBody>
      </p:sp>
      <p:sp>
        <p:nvSpPr>
          <p:cNvPr id="220" name="Google Shape;220;p3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000"/>
              <a:t>Computer Science Discoveries (CS Discoveries) is an introductory computer science course that empowers students to create authentic artifacts and engage with computer science as a medium for creativity, communication, problem solving, and fun.</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88CF49C891494281EFD2A6F8FEB86E" ma:contentTypeVersion="3" ma:contentTypeDescription="Create a new document." ma:contentTypeScope="" ma:versionID="2244f3c8eba79e5936271ac2ae2d7f59">
  <xsd:schema xmlns:xsd="http://www.w3.org/2001/XMLSchema" xmlns:xs="http://www.w3.org/2001/XMLSchema" xmlns:p="http://schemas.microsoft.com/office/2006/metadata/properties" xmlns:ns2="1cda920a-0f6d-4326-829d-5a53db55e773" targetNamespace="http://schemas.microsoft.com/office/2006/metadata/properties" ma:root="true" ma:fieldsID="4191fdfe5e654a77b62cb2621055aa49" ns2:_="">
    <xsd:import namespace="1cda920a-0f6d-4326-829d-5a53db55e773"/>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da920a-0f6d-4326-829d-5a53db55e7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8CF392-549B-42CF-94C9-E9BB3F106E2A}"/>
</file>

<file path=customXml/itemProps2.xml><?xml version="1.0" encoding="utf-8"?>
<ds:datastoreItem xmlns:ds="http://schemas.openxmlformats.org/officeDocument/2006/customXml" ds:itemID="{931CE0AB-85EF-4DD8-B2DC-64A530983EE8}"/>
</file>

<file path=customXml/itemProps3.xml><?xml version="1.0" encoding="utf-8"?>
<ds:datastoreItem xmlns:ds="http://schemas.openxmlformats.org/officeDocument/2006/customXml" ds:itemID="{8158095B-CF3C-422A-A413-E5A236DF9A7D}"/>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0x0101003188CF49C891494281EFD2A6F8FEB86E</vt:lpwstr>
  </property>
</Properties>
</file>