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8DA"/>
    <a:srgbClr val="610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86355" autoAdjust="0"/>
  </p:normalViewPr>
  <p:slideViewPr>
    <p:cSldViewPr>
      <p:cViewPr varScale="1">
        <p:scale>
          <a:sx n="62" d="100"/>
          <a:sy n="62" d="100"/>
        </p:scale>
        <p:origin x="9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C20D8D-0477-452D-8A76-5166BE11BEA1}" type="datetimeFigureOut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9F4E5F-5427-4AF7-A134-A00FC55CE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9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3DE145-3DA4-4564-B3FB-055AD1CEBA2B}" type="datetimeFigureOut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331E1C-5384-4DAB-BC44-0AFA2095F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66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94E9F-311A-44C1-B535-47BEBA87E6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1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800BC-5A38-428E-87F4-1313337C9B4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.jpg"/>
          <p:cNvPicPr>
            <a:picLocks noChangeAspect="1" noChangeArrowheads="1"/>
          </p:cNvPicPr>
          <p:nvPr userDrawn="1"/>
        </p:nvPicPr>
        <p:blipFill>
          <a:blip r:embed="rId2"/>
          <a:srcRect l="20575" t="15909" r="20573" b="15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2798763"/>
            <a:ext cx="4271963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ntitled-2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2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57912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2667000" y="1066800"/>
            <a:ext cx="5791200" cy="518160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</p:spTree>
  </p:cSld>
  <p:clrMapOvr>
    <a:masterClrMapping/>
  </p:clrMapOvr>
  <p:transition advTm="2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6DF9A-91EF-4E2F-8A4A-C39438C469A3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BA98-95AC-4657-ACED-1A5B11F53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8A17-C9FD-4399-BC32-1D94F29A95AB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2D9A-5AD2-45AC-9534-BE1E88902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D9FC-F50E-45ED-B525-BE8CEF192B10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30C0-2649-48A0-9767-D7CBFD08D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9972-8250-46D8-85F5-A27FF936F094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F8D20-CDEB-4B02-838B-E81B63D7E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2D87-CE0D-4D18-84D1-66AFAC1A6915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3182F-034E-4BA6-82A9-F3F29919DF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409B-1A7B-485A-A258-72B1F7474679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760CF-D419-429E-A163-974BEF76D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79AF-0276-42E6-9401-C4D11252F08E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1120-B306-4368-BFB1-F4D6F7BB5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/>
          <p:cNvSpPr>
            <a:spLocks noGrp="1"/>
          </p:cNvSpPr>
          <p:nvPr>
            <p:ph type="tbl" sz="quarter" idx="16"/>
          </p:nvPr>
        </p:nvSpPr>
        <p:spPr>
          <a:xfrm>
            <a:off x="2667000" y="1095674"/>
            <a:ext cx="6248400" cy="2257125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667000" y="3505200"/>
            <a:ext cx="289560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667000" y="3733800"/>
            <a:ext cx="2895600" cy="25146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57912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15000" y="3505200"/>
            <a:ext cx="320040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5000" y="3733800"/>
            <a:ext cx="3200400" cy="25146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2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181600" y="1143000"/>
            <a:ext cx="3581400" cy="510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90800" y="1161450"/>
            <a:ext cx="2438400" cy="5911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b="1" i="0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2590800" y="1905000"/>
            <a:ext cx="2438400" cy="434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57912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advTm="2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Layout Slide with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86000" y="1143000"/>
            <a:ext cx="3276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5791200" cy="685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715000" y="1143000"/>
            <a:ext cx="3200400" cy="228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5000" y="1371600"/>
            <a:ext cx="3200400" cy="25146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362200" y="4191000"/>
            <a:ext cx="66294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2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g.jpg"/>
          <p:cNvPicPr>
            <a:picLocks noChangeAspect="1" noChangeArrowheads="1"/>
          </p:cNvPicPr>
          <p:nvPr userDrawn="1"/>
        </p:nvPicPr>
        <p:blipFill>
          <a:blip r:embed="rId2"/>
          <a:srcRect l="20575" t="15909" r="20573" b="15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Untitled-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192405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3" hidden="1"/>
          <p:cNvGrpSpPr>
            <a:grpSpLocks/>
          </p:cNvGrpSpPr>
          <p:nvPr userDrawn="1"/>
        </p:nvGrpSpPr>
        <p:grpSpPr bwMode="auto">
          <a:xfrm>
            <a:off x="228600" y="6359525"/>
            <a:ext cx="3865563" cy="346075"/>
            <a:chOff x="381000" y="6206343"/>
            <a:chExt cx="3866252" cy="346857"/>
          </a:xfrm>
        </p:grpSpPr>
        <p:sp>
          <p:nvSpPr>
            <p:cNvPr id="7" name="TextBox 14"/>
            <p:cNvSpPr txBox="1"/>
            <p:nvPr userDrawn="1"/>
          </p:nvSpPr>
          <p:spPr>
            <a:xfrm>
              <a:off x="381000" y="6214299"/>
              <a:ext cx="2133980" cy="338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123 West Main Street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New York, NY 10001</a:t>
              </a:r>
            </a:p>
          </p:txBody>
        </p:sp>
        <p:sp>
          <p:nvSpPr>
            <p:cNvPr id="8" name="TextBox 15"/>
            <p:cNvSpPr txBox="1"/>
            <p:nvPr userDrawn="1"/>
          </p:nvSpPr>
          <p:spPr>
            <a:xfrm>
              <a:off x="2667407" y="6206343"/>
              <a:ext cx="233405" cy="322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rgbClr val="C00000"/>
                  </a:solidFill>
                  <a:latin typeface="+mn-lt"/>
                  <a:cs typeface="+mn-cs"/>
                </a:rPr>
                <a:t>|</a:t>
              </a:r>
            </a:p>
          </p:txBody>
        </p:sp>
        <p:sp>
          <p:nvSpPr>
            <p:cNvPr id="9" name="TextBox 16"/>
            <p:cNvSpPr txBox="1"/>
            <p:nvPr userDrawn="1"/>
          </p:nvSpPr>
          <p:spPr>
            <a:xfrm>
              <a:off x="2896048" y="6262032"/>
              <a:ext cx="1351204" cy="2147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www.carecounseling.com</a:t>
              </a:r>
            </a:p>
          </p:txBody>
        </p:sp>
        <p:sp>
          <p:nvSpPr>
            <p:cNvPr id="10" name="TextBox 17"/>
            <p:cNvSpPr txBox="1"/>
            <p:nvPr userDrawn="1"/>
          </p:nvSpPr>
          <p:spPr>
            <a:xfrm>
              <a:off x="1524204" y="6206343"/>
              <a:ext cx="233405" cy="322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rgbClr val="C00000"/>
                  </a:solidFill>
                  <a:latin typeface="+mn-lt"/>
                  <a:cs typeface="+mn-cs"/>
                </a:rPr>
                <a:t>|</a:t>
              </a:r>
            </a:p>
          </p:txBody>
        </p:sp>
        <p:sp>
          <p:nvSpPr>
            <p:cNvPr id="11" name="TextBox 18"/>
            <p:cNvSpPr txBox="1"/>
            <p:nvPr userDrawn="1"/>
          </p:nvSpPr>
          <p:spPr>
            <a:xfrm>
              <a:off x="1676631" y="6206343"/>
              <a:ext cx="990777" cy="338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P: 555.123.4568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F: 555.123.4567</a:t>
              </a:r>
            </a:p>
          </p:txBody>
        </p:sp>
      </p:grp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3200400"/>
            <a:ext cx="57912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45A8DA"/>
                </a:solidFill>
                <a:latin typeface="+mj-lt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2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14" descr="2.jpg"/>
          <p:cNvPicPr>
            <a:picLocks noChangeAspect="1" noChangeArrowheads="1"/>
          </p:cNvPicPr>
          <p:nvPr userDrawn="1"/>
        </p:nvPicPr>
        <p:blipFill>
          <a:blip r:embed="rId2"/>
          <a:srcRect l="8321"/>
          <a:stretch>
            <a:fillRect/>
          </a:stretch>
        </p:blipFill>
        <p:spPr bwMode="auto">
          <a:xfrm>
            <a:off x="0" y="0"/>
            <a:ext cx="3652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9" hidden="1"/>
          <p:cNvGrpSpPr>
            <a:grpSpLocks/>
          </p:cNvGrpSpPr>
          <p:nvPr userDrawn="1"/>
        </p:nvGrpSpPr>
        <p:grpSpPr bwMode="auto">
          <a:xfrm>
            <a:off x="228600" y="304800"/>
            <a:ext cx="587375" cy="703263"/>
            <a:chOff x="-6" y="-12"/>
            <a:chExt cx="1062" cy="1275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4" y="-12"/>
              <a:ext cx="720" cy="1082"/>
            </a:xfrm>
            <a:custGeom>
              <a:avLst/>
              <a:gdLst/>
              <a:ahLst/>
              <a:cxnLst>
                <a:cxn ang="0">
                  <a:pos x="56" y="75"/>
                </a:cxn>
                <a:cxn ang="0">
                  <a:pos x="122" y="20"/>
                </a:cxn>
                <a:cxn ang="0">
                  <a:pos x="62" y="3"/>
                </a:cxn>
                <a:cxn ang="0">
                  <a:pos x="0" y="62"/>
                </a:cxn>
                <a:cxn ang="0">
                  <a:pos x="35" y="73"/>
                </a:cxn>
                <a:cxn ang="0">
                  <a:pos x="37" y="98"/>
                </a:cxn>
                <a:cxn ang="0">
                  <a:pos x="35" y="100"/>
                </a:cxn>
                <a:cxn ang="0">
                  <a:pos x="46" y="134"/>
                </a:cxn>
                <a:cxn ang="0">
                  <a:pos x="76" y="184"/>
                </a:cxn>
                <a:cxn ang="0">
                  <a:pos x="59" y="127"/>
                </a:cxn>
                <a:cxn ang="0">
                  <a:pos x="60" y="118"/>
                </a:cxn>
                <a:cxn ang="0">
                  <a:pos x="56" y="75"/>
                </a:cxn>
              </a:cxnLst>
              <a:rect l="0" t="0" r="r" b="b"/>
              <a:pathLst>
                <a:path w="122" h="184">
                  <a:moveTo>
                    <a:pt x="56" y="75"/>
                  </a:moveTo>
                  <a:cubicBezTo>
                    <a:pt x="64" y="59"/>
                    <a:pt x="102" y="33"/>
                    <a:pt x="122" y="20"/>
                  </a:cubicBezTo>
                  <a:cubicBezTo>
                    <a:pt x="104" y="6"/>
                    <a:pt x="83" y="0"/>
                    <a:pt x="62" y="3"/>
                  </a:cubicBezTo>
                  <a:cubicBezTo>
                    <a:pt x="32" y="9"/>
                    <a:pt x="10" y="32"/>
                    <a:pt x="0" y="62"/>
                  </a:cubicBezTo>
                  <a:cubicBezTo>
                    <a:pt x="8" y="64"/>
                    <a:pt x="30" y="68"/>
                    <a:pt x="35" y="73"/>
                  </a:cubicBezTo>
                  <a:cubicBezTo>
                    <a:pt x="42" y="79"/>
                    <a:pt x="43" y="90"/>
                    <a:pt x="37" y="98"/>
                  </a:cubicBezTo>
                  <a:cubicBezTo>
                    <a:pt x="36" y="98"/>
                    <a:pt x="35" y="99"/>
                    <a:pt x="35" y="100"/>
                  </a:cubicBezTo>
                  <a:cubicBezTo>
                    <a:pt x="37" y="108"/>
                    <a:pt x="40" y="120"/>
                    <a:pt x="46" y="134"/>
                  </a:cubicBezTo>
                  <a:cubicBezTo>
                    <a:pt x="53" y="150"/>
                    <a:pt x="62" y="168"/>
                    <a:pt x="76" y="184"/>
                  </a:cubicBezTo>
                  <a:cubicBezTo>
                    <a:pt x="63" y="160"/>
                    <a:pt x="59" y="141"/>
                    <a:pt x="59" y="127"/>
                  </a:cubicBezTo>
                  <a:cubicBezTo>
                    <a:pt x="59" y="124"/>
                    <a:pt x="60" y="121"/>
                    <a:pt x="60" y="118"/>
                  </a:cubicBezTo>
                  <a:cubicBezTo>
                    <a:pt x="51" y="106"/>
                    <a:pt x="49" y="89"/>
                    <a:pt x="56" y="75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-6" y="388"/>
              <a:ext cx="597" cy="875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5" y="0"/>
                </a:cxn>
                <a:cxn ang="0">
                  <a:pos x="3" y="54"/>
                </a:cxn>
                <a:cxn ang="0">
                  <a:pos x="101" y="144"/>
                </a:cxn>
                <a:cxn ang="0">
                  <a:pos x="99" y="141"/>
                </a:cxn>
                <a:cxn ang="0">
                  <a:pos x="35" y="35"/>
                </a:cxn>
                <a:cxn ang="0">
                  <a:pos x="19" y="31"/>
                </a:cxn>
              </a:cxnLst>
              <a:rect l="0" t="0" r="r" b="b"/>
              <a:pathLst>
                <a:path w="101" h="149">
                  <a:moveTo>
                    <a:pt x="19" y="31"/>
                  </a:moveTo>
                  <a:cubicBezTo>
                    <a:pt x="14" y="27"/>
                    <a:pt x="8" y="10"/>
                    <a:pt x="5" y="0"/>
                  </a:cubicBezTo>
                  <a:cubicBezTo>
                    <a:pt x="1" y="17"/>
                    <a:pt x="0" y="35"/>
                    <a:pt x="3" y="54"/>
                  </a:cubicBezTo>
                  <a:cubicBezTo>
                    <a:pt x="13" y="110"/>
                    <a:pt x="56" y="149"/>
                    <a:pt x="101" y="144"/>
                  </a:cubicBezTo>
                  <a:cubicBezTo>
                    <a:pt x="101" y="143"/>
                    <a:pt x="100" y="142"/>
                    <a:pt x="99" y="141"/>
                  </a:cubicBezTo>
                  <a:cubicBezTo>
                    <a:pt x="58" y="107"/>
                    <a:pt x="41" y="58"/>
                    <a:pt x="35" y="35"/>
                  </a:cubicBezTo>
                  <a:cubicBezTo>
                    <a:pt x="30" y="36"/>
                    <a:pt x="24" y="35"/>
                    <a:pt x="19" y="3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25" y="181"/>
              <a:ext cx="631" cy="1042"/>
            </a:xfrm>
            <a:custGeom>
              <a:avLst/>
              <a:gdLst/>
              <a:ahLst/>
              <a:cxnLst>
                <a:cxn ang="0">
                  <a:pos x="98" y="60"/>
                </a:cxn>
                <a:cxn ang="0">
                  <a:pos x="70" y="0"/>
                </a:cxn>
                <a:cxn ang="0">
                  <a:pos x="66" y="79"/>
                </a:cxn>
                <a:cxn ang="0">
                  <a:pos x="9" y="98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31" y="171"/>
                </a:cxn>
                <a:cxn ang="0">
                  <a:pos x="39" y="177"/>
                </a:cxn>
                <a:cxn ang="0">
                  <a:pos x="98" y="60"/>
                </a:cxn>
              </a:cxnLst>
              <a:rect l="0" t="0" r="r" b="b"/>
              <a:pathLst>
                <a:path w="107" h="177">
                  <a:moveTo>
                    <a:pt x="98" y="60"/>
                  </a:moveTo>
                  <a:cubicBezTo>
                    <a:pt x="94" y="36"/>
                    <a:pt x="84" y="16"/>
                    <a:pt x="70" y="0"/>
                  </a:cubicBezTo>
                  <a:cubicBezTo>
                    <a:pt x="72" y="25"/>
                    <a:pt x="73" y="65"/>
                    <a:pt x="66" y="79"/>
                  </a:cubicBezTo>
                  <a:cubicBezTo>
                    <a:pt x="56" y="100"/>
                    <a:pt x="30" y="109"/>
                    <a:pt x="9" y="98"/>
                  </a:cubicBezTo>
                  <a:cubicBezTo>
                    <a:pt x="6" y="97"/>
                    <a:pt x="3" y="95"/>
                    <a:pt x="0" y="92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111"/>
                    <a:pt x="6" y="137"/>
                    <a:pt x="31" y="171"/>
                  </a:cubicBezTo>
                  <a:cubicBezTo>
                    <a:pt x="33" y="173"/>
                    <a:pt x="36" y="175"/>
                    <a:pt x="39" y="177"/>
                  </a:cubicBezTo>
                  <a:cubicBezTo>
                    <a:pt x="81" y="165"/>
                    <a:pt x="107" y="114"/>
                    <a:pt x="98" y="6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1" name="Group 20" hidden="1"/>
          <p:cNvGrpSpPr>
            <a:grpSpLocks/>
          </p:cNvGrpSpPr>
          <p:nvPr userDrawn="1"/>
        </p:nvGrpSpPr>
        <p:grpSpPr bwMode="auto">
          <a:xfrm>
            <a:off x="1647825" y="6311900"/>
            <a:ext cx="2144713" cy="584200"/>
            <a:chOff x="3981450" y="6045603"/>
            <a:chExt cx="2144023" cy="583797"/>
          </a:xfrm>
        </p:grpSpPr>
        <p:grpSp>
          <p:nvGrpSpPr>
            <p:cNvPr id="12" name="Group 19"/>
            <p:cNvGrpSpPr>
              <a:grpSpLocks/>
            </p:cNvGrpSpPr>
            <p:nvPr userDrawn="1"/>
          </p:nvGrpSpPr>
          <p:grpSpPr bwMode="auto">
            <a:xfrm>
              <a:off x="3981450" y="6045603"/>
              <a:ext cx="2144023" cy="583797"/>
              <a:chOff x="3981450" y="6045603"/>
              <a:chExt cx="2144023" cy="583797"/>
            </a:xfrm>
          </p:grpSpPr>
          <p:sp>
            <p:nvSpPr>
              <p:cNvPr id="14" name="TextBox 30"/>
              <p:cNvSpPr txBox="1"/>
              <p:nvPr userDrawn="1"/>
            </p:nvSpPr>
            <p:spPr>
              <a:xfrm>
                <a:off x="3992559" y="6053536"/>
                <a:ext cx="2132914" cy="3394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bg2"/>
                    </a:solidFill>
                    <a:latin typeface="+mn-lt"/>
                    <a:cs typeface="+mn-cs"/>
                  </a:rPr>
                  <a:t>123 West Main Street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bg2"/>
                    </a:solidFill>
                    <a:latin typeface="+mn-lt"/>
                    <a:cs typeface="+mn-cs"/>
                  </a:rPr>
                  <a:t>New York, NY 10001</a:t>
                </a:r>
              </a:p>
            </p:txBody>
          </p:sp>
          <p:sp>
            <p:nvSpPr>
              <p:cNvPr id="15" name="TextBox 31"/>
              <p:cNvSpPr txBox="1"/>
              <p:nvPr userDrawn="1"/>
            </p:nvSpPr>
            <p:spPr>
              <a:xfrm>
                <a:off x="3981450" y="6172515"/>
                <a:ext cx="2139262" cy="2760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2"/>
                    </a:solidFill>
                    <a:latin typeface="+mn-lt"/>
                    <a:cs typeface="+mn-cs"/>
                  </a:rPr>
                  <a:t>_______________________</a:t>
                </a:r>
              </a:p>
            </p:txBody>
          </p:sp>
          <p:sp>
            <p:nvSpPr>
              <p:cNvPr id="16" name="TextBox 32"/>
              <p:cNvSpPr txBox="1"/>
              <p:nvPr userDrawn="1"/>
            </p:nvSpPr>
            <p:spPr>
              <a:xfrm>
                <a:off x="3981450" y="6397785"/>
                <a:ext cx="1493357" cy="2316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/>
                    </a:solidFill>
                    <a:latin typeface="+mn-lt"/>
                    <a:cs typeface="+mn-cs"/>
                  </a:rPr>
                  <a:t>www.carecounseling.com</a:t>
                </a:r>
              </a:p>
            </p:txBody>
          </p:sp>
          <p:sp>
            <p:nvSpPr>
              <p:cNvPr id="17" name="TextBox 33"/>
              <p:cNvSpPr txBox="1"/>
              <p:nvPr userDrawn="1"/>
            </p:nvSpPr>
            <p:spPr>
              <a:xfrm>
                <a:off x="5024102" y="6045603"/>
                <a:ext cx="233287" cy="3236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bg2"/>
                    </a:solidFill>
                    <a:latin typeface="+mn-lt"/>
                    <a:cs typeface="+mn-cs"/>
                  </a:rPr>
                  <a:t>|</a:t>
                </a:r>
              </a:p>
            </p:txBody>
          </p:sp>
        </p:grpSp>
        <p:sp>
          <p:nvSpPr>
            <p:cNvPr id="13" name="TextBox 34"/>
            <p:cNvSpPr txBox="1"/>
            <p:nvPr userDrawn="1"/>
          </p:nvSpPr>
          <p:spPr>
            <a:xfrm>
              <a:off x="5028863" y="6045603"/>
              <a:ext cx="990281" cy="3379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2"/>
                  </a:solidFill>
                  <a:latin typeface="+mn-lt"/>
                  <a:cs typeface="+mn-cs"/>
                </a:rPr>
                <a:t>P: 555.123.4568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2"/>
                  </a:solidFill>
                  <a:latin typeface="+mn-lt"/>
                  <a:cs typeface="+mn-cs"/>
                </a:rPr>
                <a:t>F: 555.123.4567</a:t>
              </a:r>
            </a:p>
          </p:txBody>
        </p:sp>
      </p:grpSp>
      <p:pic>
        <p:nvPicPr>
          <p:cNvPr id="18" name="Picture 16" descr="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046538"/>
            <a:ext cx="47291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66A6-2E7E-46CF-B897-5389B3788AE0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92717-EB8C-49FF-82AF-A91202A2A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BC01-7C85-400A-AAF1-E7CC342A2F80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FD08-FB1A-4229-993E-332237746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7B837-545F-4851-B430-166A2B94AE70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542C-B669-438C-8631-1E2DC8B8F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3940E-47FF-4864-AD05-20FC8A5153AD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97177-2641-462C-8A97-865D63ED0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Tm="2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bg.jpg"/>
          <p:cNvPicPr>
            <a:picLocks noChangeAspect="1" noChangeArrowheads="1"/>
          </p:cNvPicPr>
          <p:nvPr/>
        </p:nvPicPr>
        <p:blipFill>
          <a:blip r:embed="rId7"/>
          <a:srcRect l="20575" t="15909" r="20573" b="159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 hidden="1"/>
          <p:cNvGrpSpPr>
            <a:grpSpLocks/>
          </p:cNvGrpSpPr>
          <p:nvPr/>
        </p:nvGrpSpPr>
        <p:grpSpPr bwMode="auto">
          <a:xfrm>
            <a:off x="228600" y="6359525"/>
            <a:ext cx="3865563" cy="346075"/>
            <a:chOff x="381000" y="6206343"/>
            <a:chExt cx="3866252" cy="346857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381000" y="6214299"/>
              <a:ext cx="2133980" cy="338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123 West Main Street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New York, NY 10001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2667407" y="6206343"/>
              <a:ext cx="233405" cy="322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rgbClr val="C00000"/>
                  </a:solidFill>
                  <a:latin typeface="+mn-lt"/>
                  <a:cs typeface="+mn-cs"/>
                </a:rPr>
                <a:t>|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2896048" y="6262032"/>
              <a:ext cx="1351204" cy="2147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www.carecounseling.com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524204" y="6206343"/>
              <a:ext cx="233405" cy="322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dirty="0">
                  <a:solidFill>
                    <a:srgbClr val="C00000"/>
                  </a:solidFill>
                  <a:latin typeface="+mn-lt"/>
                  <a:cs typeface="+mn-cs"/>
                </a:rPr>
                <a:t>|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676631" y="6206343"/>
              <a:ext cx="990777" cy="338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P: 555.123.4568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rgbClr val="C00000"/>
                  </a:solidFill>
                  <a:latin typeface="+mn-lt"/>
                  <a:cs typeface="+mn-cs"/>
                </a:rPr>
                <a:t>F: 555.123.4567</a:t>
              </a:r>
            </a:p>
          </p:txBody>
        </p:sp>
      </p:grpSp>
      <p:pic>
        <p:nvPicPr>
          <p:cNvPr id="1028" name="Picture 15" descr="Untitled-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652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3" descr="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6200" y="3473450"/>
            <a:ext cx="27432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6" r:id="rId3"/>
    <p:sldLayoutId id="2147483665" r:id="rId4"/>
    <p:sldLayoutId id="2147483679" r:id="rId5"/>
  </p:sldLayoutIdLst>
  <p:transition advTm="2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7AA38670-FAE6-4227-AD6D-C0371D816662}" type="datetimeFigureOut">
              <a:rPr lang="en-US"/>
              <a:pPr>
                <a:defRPr/>
              </a:pPr>
              <a:t>9/8/2020</a:t>
            </a:fld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8DAFC454-87C2-485D-80BB-1C1F92215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7" name="Picture 14" descr="2.jpg"/>
          <p:cNvPicPr>
            <a:picLocks noChangeAspect="1" noChangeArrowheads="1"/>
          </p:cNvPicPr>
          <p:nvPr userDrawn="1"/>
        </p:nvPicPr>
        <p:blipFill>
          <a:blip r:embed="rId13"/>
          <a:srcRect l="8321"/>
          <a:stretch>
            <a:fillRect/>
          </a:stretch>
        </p:blipFill>
        <p:spPr bwMode="auto">
          <a:xfrm>
            <a:off x="0" y="0"/>
            <a:ext cx="3652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8" name="Group 19" hidden="1"/>
          <p:cNvGrpSpPr>
            <a:grpSpLocks/>
          </p:cNvGrpSpPr>
          <p:nvPr userDrawn="1"/>
        </p:nvGrpSpPr>
        <p:grpSpPr bwMode="auto">
          <a:xfrm>
            <a:off x="228600" y="304800"/>
            <a:ext cx="587375" cy="703263"/>
            <a:chOff x="-6" y="-12"/>
            <a:chExt cx="1062" cy="1275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4" y="-12"/>
              <a:ext cx="720" cy="1082"/>
            </a:xfrm>
            <a:custGeom>
              <a:avLst/>
              <a:gdLst/>
              <a:ahLst/>
              <a:cxnLst>
                <a:cxn ang="0">
                  <a:pos x="56" y="75"/>
                </a:cxn>
                <a:cxn ang="0">
                  <a:pos x="122" y="20"/>
                </a:cxn>
                <a:cxn ang="0">
                  <a:pos x="62" y="3"/>
                </a:cxn>
                <a:cxn ang="0">
                  <a:pos x="0" y="62"/>
                </a:cxn>
                <a:cxn ang="0">
                  <a:pos x="35" y="73"/>
                </a:cxn>
                <a:cxn ang="0">
                  <a:pos x="37" y="98"/>
                </a:cxn>
                <a:cxn ang="0">
                  <a:pos x="35" y="100"/>
                </a:cxn>
                <a:cxn ang="0">
                  <a:pos x="46" y="134"/>
                </a:cxn>
                <a:cxn ang="0">
                  <a:pos x="76" y="184"/>
                </a:cxn>
                <a:cxn ang="0">
                  <a:pos x="59" y="127"/>
                </a:cxn>
                <a:cxn ang="0">
                  <a:pos x="60" y="118"/>
                </a:cxn>
                <a:cxn ang="0">
                  <a:pos x="56" y="75"/>
                </a:cxn>
              </a:cxnLst>
              <a:rect l="0" t="0" r="r" b="b"/>
              <a:pathLst>
                <a:path w="122" h="184">
                  <a:moveTo>
                    <a:pt x="56" y="75"/>
                  </a:moveTo>
                  <a:cubicBezTo>
                    <a:pt x="64" y="59"/>
                    <a:pt x="102" y="33"/>
                    <a:pt x="122" y="20"/>
                  </a:cubicBezTo>
                  <a:cubicBezTo>
                    <a:pt x="104" y="6"/>
                    <a:pt x="83" y="0"/>
                    <a:pt x="62" y="3"/>
                  </a:cubicBezTo>
                  <a:cubicBezTo>
                    <a:pt x="32" y="9"/>
                    <a:pt x="10" y="32"/>
                    <a:pt x="0" y="62"/>
                  </a:cubicBezTo>
                  <a:cubicBezTo>
                    <a:pt x="8" y="64"/>
                    <a:pt x="30" y="68"/>
                    <a:pt x="35" y="73"/>
                  </a:cubicBezTo>
                  <a:cubicBezTo>
                    <a:pt x="42" y="79"/>
                    <a:pt x="43" y="90"/>
                    <a:pt x="37" y="98"/>
                  </a:cubicBezTo>
                  <a:cubicBezTo>
                    <a:pt x="36" y="98"/>
                    <a:pt x="35" y="99"/>
                    <a:pt x="35" y="100"/>
                  </a:cubicBezTo>
                  <a:cubicBezTo>
                    <a:pt x="37" y="108"/>
                    <a:pt x="40" y="120"/>
                    <a:pt x="46" y="134"/>
                  </a:cubicBezTo>
                  <a:cubicBezTo>
                    <a:pt x="53" y="150"/>
                    <a:pt x="62" y="168"/>
                    <a:pt x="76" y="184"/>
                  </a:cubicBezTo>
                  <a:cubicBezTo>
                    <a:pt x="63" y="160"/>
                    <a:pt x="59" y="141"/>
                    <a:pt x="59" y="127"/>
                  </a:cubicBezTo>
                  <a:cubicBezTo>
                    <a:pt x="59" y="124"/>
                    <a:pt x="60" y="121"/>
                    <a:pt x="60" y="118"/>
                  </a:cubicBezTo>
                  <a:cubicBezTo>
                    <a:pt x="51" y="106"/>
                    <a:pt x="49" y="89"/>
                    <a:pt x="56" y="75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-6" y="388"/>
              <a:ext cx="597" cy="875"/>
            </a:xfrm>
            <a:custGeom>
              <a:avLst/>
              <a:gdLst/>
              <a:ahLst/>
              <a:cxnLst>
                <a:cxn ang="0">
                  <a:pos x="19" y="31"/>
                </a:cxn>
                <a:cxn ang="0">
                  <a:pos x="5" y="0"/>
                </a:cxn>
                <a:cxn ang="0">
                  <a:pos x="3" y="54"/>
                </a:cxn>
                <a:cxn ang="0">
                  <a:pos x="101" y="144"/>
                </a:cxn>
                <a:cxn ang="0">
                  <a:pos x="99" y="141"/>
                </a:cxn>
                <a:cxn ang="0">
                  <a:pos x="35" y="35"/>
                </a:cxn>
                <a:cxn ang="0">
                  <a:pos x="19" y="31"/>
                </a:cxn>
              </a:cxnLst>
              <a:rect l="0" t="0" r="r" b="b"/>
              <a:pathLst>
                <a:path w="101" h="149">
                  <a:moveTo>
                    <a:pt x="19" y="31"/>
                  </a:moveTo>
                  <a:cubicBezTo>
                    <a:pt x="14" y="27"/>
                    <a:pt x="8" y="10"/>
                    <a:pt x="5" y="0"/>
                  </a:cubicBezTo>
                  <a:cubicBezTo>
                    <a:pt x="1" y="17"/>
                    <a:pt x="0" y="35"/>
                    <a:pt x="3" y="54"/>
                  </a:cubicBezTo>
                  <a:cubicBezTo>
                    <a:pt x="13" y="110"/>
                    <a:pt x="56" y="149"/>
                    <a:pt x="101" y="144"/>
                  </a:cubicBezTo>
                  <a:cubicBezTo>
                    <a:pt x="101" y="143"/>
                    <a:pt x="100" y="142"/>
                    <a:pt x="99" y="141"/>
                  </a:cubicBezTo>
                  <a:cubicBezTo>
                    <a:pt x="58" y="107"/>
                    <a:pt x="41" y="58"/>
                    <a:pt x="35" y="35"/>
                  </a:cubicBezTo>
                  <a:cubicBezTo>
                    <a:pt x="30" y="36"/>
                    <a:pt x="24" y="35"/>
                    <a:pt x="19" y="3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425" y="181"/>
              <a:ext cx="631" cy="1042"/>
            </a:xfrm>
            <a:custGeom>
              <a:avLst/>
              <a:gdLst/>
              <a:ahLst/>
              <a:cxnLst>
                <a:cxn ang="0">
                  <a:pos x="98" y="60"/>
                </a:cxn>
                <a:cxn ang="0">
                  <a:pos x="70" y="0"/>
                </a:cxn>
                <a:cxn ang="0">
                  <a:pos x="66" y="79"/>
                </a:cxn>
                <a:cxn ang="0">
                  <a:pos x="9" y="98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31" y="171"/>
                </a:cxn>
                <a:cxn ang="0">
                  <a:pos x="39" y="177"/>
                </a:cxn>
                <a:cxn ang="0">
                  <a:pos x="98" y="60"/>
                </a:cxn>
              </a:cxnLst>
              <a:rect l="0" t="0" r="r" b="b"/>
              <a:pathLst>
                <a:path w="107" h="177">
                  <a:moveTo>
                    <a:pt x="98" y="60"/>
                  </a:moveTo>
                  <a:cubicBezTo>
                    <a:pt x="94" y="36"/>
                    <a:pt x="84" y="16"/>
                    <a:pt x="70" y="0"/>
                  </a:cubicBezTo>
                  <a:cubicBezTo>
                    <a:pt x="72" y="25"/>
                    <a:pt x="73" y="65"/>
                    <a:pt x="66" y="79"/>
                  </a:cubicBezTo>
                  <a:cubicBezTo>
                    <a:pt x="56" y="100"/>
                    <a:pt x="30" y="109"/>
                    <a:pt x="9" y="98"/>
                  </a:cubicBezTo>
                  <a:cubicBezTo>
                    <a:pt x="6" y="97"/>
                    <a:pt x="3" y="95"/>
                    <a:pt x="0" y="92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111"/>
                    <a:pt x="6" y="137"/>
                    <a:pt x="31" y="171"/>
                  </a:cubicBezTo>
                  <a:cubicBezTo>
                    <a:pt x="33" y="173"/>
                    <a:pt x="36" y="175"/>
                    <a:pt x="39" y="177"/>
                  </a:cubicBezTo>
                  <a:cubicBezTo>
                    <a:pt x="81" y="165"/>
                    <a:pt x="107" y="114"/>
                    <a:pt x="98" y="6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2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7179" name="Group 20" hidden="1"/>
          <p:cNvGrpSpPr>
            <a:grpSpLocks/>
          </p:cNvGrpSpPr>
          <p:nvPr userDrawn="1"/>
        </p:nvGrpSpPr>
        <p:grpSpPr bwMode="auto">
          <a:xfrm>
            <a:off x="1647825" y="6311900"/>
            <a:ext cx="2144713" cy="584200"/>
            <a:chOff x="3981450" y="6045603"/>
            <a:chExt cx="2144023" cy="583797"/>
          </a:xfrm>
        </p:grpSpPr>
        <p:grpSp>
          <p:nvGrpSpPr>
            <p:cNvPr id="7181" name="Group 19"/>
            <p:cNvGrpSpPr>
              <a:grpSpLocks/>
            </p:cNvGrpSpPr>
            <p:nvPr userDrawn="1"/>
          </p:nvGrpSpPr>
          <p:grpSpPr bwMode="auto">
            <a:xfrm>
              <a:off x="3981450" y="6045603"/>
              <a:ext cx="2144023" cy="583797"/>
              <a:chOff x="3981450" y="6045603"/>
              <a:chExt cx="2144023" cy="583797"/>
            </a:xfrm>
          </p:grpSpPr>
          <p:sp>
            <p:nvSpPr>
              <p:cNvPr id="24" name="TextBox 30"/>
              <p:cNvSpPr txBox="1"/>
              <p:nvPr userDrawn="1"/>
            </p:nvSpPr>
            <p:spPr>
              <a:xfrm>
                <a:off x="3992559" y="6053536"/>
                <a:ext cx="2132914" cy="33949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bg2"/>
                    </a:solidFill>
                    <a:latin typeface="+mn-lt"/>
                    <a:cs typeface="+mn-cs"/>
                  </a:rPr>
                  <a:t>123 West Main Street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dirty="0">
                    <a:solidFill>
                      <a:schemeClr val="bg2"/>
                    </a:solidFill>
                    <a:latin typeface="+mn-lt"/>
                    <a:cs typeface="+mn-cs"/>
                  </a:rPr>
                  <a:t>New York, NY 10001</a:t>
                </a:r>
              </a:p>
            </p:txBody>
          </p:sp>
          <p:sp>
            <p:nvSpPr>
              <p:cNvPr id="25" name="TextBox 31"/>
              <p:cNvSpPr txBox="1"/>
              <p:nvPr userDrawn="1"/>
            </p:nvSpPr>
            <p:spPr>
              <a:xfrm>
                <a:off x="3981450" y="6172515"/>
                <a:ext cx="2139262" cy="27603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solidFill>
                      <a:schemeClr val="bg2"/>
                    </a:solidFill>
                    <a:latin typeface="+mn-lt"/>
                    <a:cs typeface="+mn-cs"/>
                  </a:rPr>
                  <a:t>_______________________</a:t>
                </a:r>
              </a:p>
            </p:txBody>
          </p:sp>
          <p:sp>
            <p:nvSpPr>
              <p:cNvPr id="26" name="TextBox 32"/>
              <p:cNvSpPr txBox="1"/>
              <p:nvPr userDrawn="1"/>
            </p:nvSpPr>
            <p:spPr>
              <a:xfrm>
                <a:off x="3981450" y="6397785"/>
                <a:ext cx="1493357" cy="2316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bg2"/>
                    </a:solidFill>
                    <a:latin typeface="+mn-lt"/>
                    <a:cs typeface="+mn-cs"/>
                  </a:rPr>
                  <a:t>www.carecounseling.com</a:t>
                </a:r>
              </a:p>
            </p:txBody>
          </p:sp>
          <p:sp>
            <p:nvSpPr>
              <p:cNvPr id="27" name="TextBox 33"/>
              <p:cNvSpPr txBox="1"/>
              <p:nvPr userDrawn="1"/>
            </p:nvSpPr>
            <p:spPr>
              <a:xfrm>
                <a:off x="5024102" y="6045603"/>
                <a:ext cx="233287" cy="32362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500" dirty="0">
                    <a:solidFill>
                      <a:schemeClr val="bg2"/>
                    </a:solidFill>
                    <a:latin typeface="+mn-lt"/>
                    <a:cs typeface="+mn-cs"/>
                  </a:rPr>
                  <a:t>|</a:t>
                </a:r>
              </a:p>
            </p:txBody>
          </p:sp>
        </p:grpSp>
        <p:sp>
          <p:nvSpPr>
            <p:cNvPr id="23" name="TextBox 34"/>
            <p:cNvSpPr txBox="1"/>
            <p:nvPr userDrawn="1"/>
          </p:nvSpPr>
          <p:spPr>
            <a:xfrm>
              <a:off x="5028863" y="6045603"/>
              <a:ext cx="990281" cy="3379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2"/>
                  </a:solidFill>
                  <a:latin typeface="+mn-lt"/>
                  <a:cs typeface="+mn-cs"/>
                </a:rPr>
                <a:t>P: 555.123.4568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2"/>
                  </a:solidFill>
                  <a:latin typeface="+mn-lt"/>
                  <a:cs typeface="+mn-cs"/>
                </a:rPr>
                <a:t>F: 555.123.4567</a:t>
              </a:r>
            </a:p>
          </p:txBody>
        </p:sp>
      </p:grpSp>
      <p:pic>
        <p:nvPicPr>
          <p:cNvPr id="7180" name="Picture 16" descr="1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5410200" y="4046538"/>
            <a:ext cx="4729163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ransition advTm="2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3733800" y="685800"/>
            <a:ext cx="5181600" cy="42068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700" b="1" dirty="0">
                <a:solidFill>
                  <a:srgbClr val="45A8DA"/>
                </a:solidFill>
                <a:latin typeface="Times New Roman" pitchFamily="18" charset="0"/>
                <a:cs typeface="Tahoma" pitchFamily="34" charset="0"/>
              </a:rPr>
              <a:t>AP Environmental Science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700" b="1" dirty="0">
                <a:solidFill>
                  <a:srgbClr val="45A8DA"/>
                </a:solidFill>
                <a:latin typeface="Times New Roman" pitchFamily="18" charset="0"/>
                <a:cs typeface="Tahoma" pitchFamily="34" charset="0"/>
              </a:rPr>
              <a:t>Earth-Space Science</a:t>
            </a:r>
          </a:p>
          <a:p>
            <a:pPr marL="0" indent="0" eaLnBrk="1" hangingPunct="1">
              <a:buNone/>
            </a:pPr>
            <a:r>
              <a:rPr lang="en-US" sz="2700" b="1" dirty="0">
                <a:solidFill>
                  <a:srgbClr val="45A8DA"/>
                </a:solidFill>
                <a:latin typeface="Times New Roman" pitchFamily="18" charset="0"/>
                <a:cs typeface="Tahoma" pitchFamily="34" charset="0"/>
              </a:rPr>
              <a:t>Anatomy/ Physiology Honors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700" b="1" dirty="0">
                <a:solidFill>
                  <a:srgbClr val="45A8DA"/>
                </a:solidFill>
                <a:latin typeface="Times New Roman" pitchFamily="18" charset="0"/>
                <a:cs typeface="Tahoma" pitchFamily="34" charset="0"/>
              </a:rPr>
              <a:t>Standard Chemistry</a:t>
            </a:r>
          </a:p>
        </p:txBody>
      </p:sp>
      <p:sp>
        <p:nvSpPr>
          <p:cNvPr id="21506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3733800" y="3657600"/>
            <a:ext cx="4762500" cy="9175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100" b="1" dirty="0">
                <a:latin typeface="Times New Roman" pitchFamily="18" charset="0"/>
                <a:cs typeface="Tahoma" pitchFamily="34" charset="0"/>
              </a:rPr>
              <a:t>Mr. Frank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rPr>
              <a:t> </a:t>
            </a:r>
            <a:r>
              <a:rPr lang="en-US" sz="2100" b="1" dirty="0">
                <a:latin typeface="Times New Roman" pitchFamily="18" charset="0"/>
                <a:cs typeface="Tahoma" pitchFamily="34" charset="0"/>
              </a:rPr>
              <a:t>Swanson</a:t>
            </a: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cs typeface="Tahoma" pitchFamily="34" charset="0"/>
              </a:rPr>
              <a:t>, </a:t>
            </a:r>
            <a:r>
              <a:rPr lang="en-US" sz="2100" b="1" dirty="0">
                <a:latin typeface="Times New Roman" pitchFamily="18" charset="0"/>
                <a:cs typeface="Tahoma" pitchFamily="34" charset="0"/>
              </a:rPr>
              <a:t>P.G.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100" b="1" dirty="0">
                <a:latin typeface="Times New Roman" pitchFamily="18" charset="0"/>
                <a:cs typeface="Tahoma" pitchFamily="34" charset="0"/>
              </a:rPr>
              <a:t>fswanson@ccajax.org</a:t>
            </a:r>
          </a:p>
        </p:txBody>
      </p:sp>
    </p:spTree>
  </p:cSld>
  <p:clrMapOvr>
    <a:masterClrMapping/>
  </p:clrMapOvr>
  <p:transition advClick="0" advTm="2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24200" y="457200"/>
            <a:ext cx="5791200" cy="68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6400"/>
              <a:t>Welcome</a:t>
            </a:r>
          </a:p>
        </p:txBody>
      </p:sp>
      <p:sp>
        <p:nvSpPr>
          <p:cNvPr id="23554" name="Text Placeholder 12"/>
          <p:cNvSpPr txBox="1">
            <a:spLocks/>
          </p:cNvSpPr>
          <p:nvPr/>
        </p:nvSpPr>
        <p:spPr bwMode="auto">
          <a:xfrm>
            <a:off x="3581400" y="1981200"/>
            <a:ext cx="510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    As you can see from the intro, I will be teaching four different Science classes this year.  Thus the motto on my front board:  “All Science…all the time!”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400" b="1" dirty="0"/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b="1" dirty="0"/>
          </a:p>
        </p:txBody>
      </p:sp>
    </p:spTree>
  </p:cSld>
  <p:clrMapOvr>
    <a:masterClrMapping/>
  </p:clrMapOvr>
  <p:transition advTm="2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Placeholder 12"/>
          <p:cNvSpPr>
            <a:spLocks noGrp="1"/>
          </p:cNvSpPr>
          <p:nvPr>
            <p:ph type="body" sz="quarter" idx="17"/>
          </p:nvPr>
        </p:nvSpPr>
        <p:spPr bwMode="auto">
          <a:xfrm>
            <a:off x="2743200" y="1600200"/>
            <a:ext cx="60960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dirty="0"/>
              <a:t>CLASSES ARE DISCUSSION-BASED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dirty="0"/>
              <a:t>Most reading will be assigned as homework.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200" dirty="0"/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dirty="0"/>
              <a:t>Classes will include: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dirty="0"/>
              <a:t>Lectures, Laboratory Activities,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200" i="1" dirty="0"/>
              <a:t>Demonstrations, Projects, Reports, Video Presentations, Textbook Reading, Student In-Class Presentations and open classroom discussions.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</a:pPr>
            <a:endParaRPr lang="en-US" sz="22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dirty="0"/>
              <a:t>Lecture notes, real-life examples, research studies, and current events will help expound upon the subject-area content.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sz="2200" dirty="0"/>
              <a:t>Students are expected to be proactive in their learning process.  Students should ask questions and seek help when needed.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8382000" cy="68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000"/>
              <a:t>What to Expect</a:t>
            </a:r>
            <a:r>
              <a:rPr lang="en-US" sz="4200"/>
              <a:t>: </a:t>
            </a:r>
            <a:r>
              <a:rPr lang="en-US" sz="4200" i="1"/>
              <a:t>Class Structure</a:t>
            </a:r>
            <a:endParaRPr lang="en-US" sz="4200"/>
          </a:p>
        </p:txBody>
      </p:sp>
    </p:spTree>
  </p:cSld>
  <p:clrMapOvr>
    <a:masterClrMapping/>
  </p:clrMapOvr>
  <p:transition advTm="2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12"/>
          <p:cNvSpPr>
            <a:spLocks noGrp="1"/>
          </p:cNvSpPr>
          <p:nvPr>
            <p:ph type="body" sz="quarter" idx="17"/>
          </p:nvPr>
        </p:nvSpPr>
        <p:spPr bwMode="auto">
          <a:xfrm>
            <a:off x="3119034" y="1371600"/>
            <a:ext cx="6019800" cy="5715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u="sng" dirty="0"/>
              <a:t>Daily Grades:</a:t>
            </a:r>
            <a:endParaRPr lang="en-US" sz="2000" b="1" dirty="0"/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Textbook readings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Class work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Warm-Ups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Homework</a:t>
            </a:r>
          </a:p>
          <a:p>
            <a:pPr eaLnBrk="1" hangingPunct="1">
              <a:spcBef>
                <a:spcPct val="0"/>
              </a:spcBef>
            </a:pPr>
            <a:endParaRPr lang="en-US" sz="2000" dirty="0"/>
          </a:p>
          <a:p>
            <a:pPr eaLnBrk="1" hangingPunct="1">
              <a:spcBef>
                <a:spcPct val="0"/>
              </a:spcBef>
            </a:pPr>
            <a:r>
              <a:rPr lang="en-US" sz="2000" b="1" u="sng" dirty="0"/>
              <a:t>Quiz Grades: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Lab Exercises/Projects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Experiments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Presentations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Section quizzes within a Chapter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Vocabulary quizzes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Laboratory quizzes</a:t>
            </a:r>
          </a:p>
          <a:p>
            <a:pPr eaLnBrk="1" hangingPunct="1">
              <a:spcBef>
                <a:spcPct val="0"/>
              </a:spcBef>
            </a:pPr>
            <a:endParaRPr lang="en-US" sz="2000" dirty="0"/>
          </a:p>
          <a:p>
            <a:pPr eaLnBrk="1" hangingPunct="1">
              <a:spcBef>
                <a:spcPct val="0"/>
              </a:spcBef>
            </a:pPr>
            <a:r>
              <a:rPr lang="en-US" sz="2000" b="1" u="sng" dirty="0"/>
              <a:t>Test Grades: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Cumulative Chapter/Unit Tests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sz="2000" dirty="0"/>
              <a:t>Finals grade for long-term project submission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228600"/>
            <a:ext cx="8153400" cy="914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000" dirty="0"/>
              <a:t>What to Expect: </a:t>
            </a:r>
            <a:r>
              <a:rPr lang="en-US" sz="4200" i="1" dirty="0"/>
              <a:t>Grading</a:t>
            </a:r>
            <a:r>
              <a:rPr lang="en-US" sz="4200" dirty="0"/>
              <a:t> </a:t>
            </a:r>
          </a:p>
        </p:txBody>
      </p:sp>
    </p:spTree>
  </p:cSld>
  <p:clrMapOvr>
    <a:masterClrMapping/>
  </p:clrMapOvr>
  <p:transition advTm="2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2"/>
          <p:cNvSpPr>
            <a:spLocks noGrp="1"/>
          </p:cNvSpPr>
          <p:nvPr>
            <p:ph type="body" sz="quarter" idx="17"/>
          </p:nvPr>
        </p:nvSpPr>
        <p:spPr bwMode="auto">
          <a:xfrm>
            <a:off x="2590800" y="1371600"/>
            <a:ext cx="6400800" cy="548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/>
              <a:t>Students are expected to: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1800"/>
              <a:t> Arrive to class before the bell rings.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1800"/>
              <a:t> Be in their seats with their textbook, notepad, pen/pencil,     and any other supplies they need when the bell rings.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1800"/>
              <a:t> Have all assignments completed before class – homework  that is completed during class will be counted as late.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1800"/>
              <a:t> I am more than happy to help students during free periods, lunch, before school, or after school if they let me know in advance so I can make time for their needs.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1800"/>
              <a:t>Speak only in kind, accountable words towards one another and the instructor.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1800"/>
              <a:t>“Give an honest days work” (Eph. 4:28) and “work as unto the Lord.” (Col. 3:23)</a:t>
            </a:r>
          </a:p>
          <a:p>
            <a:pPr eaLnBrk="1" hangingPunct="1"/>
            <a:endParaRPr lang="en-US" sz="1600"/>
          </a:p>
          <a:p>
            <a:pPr algn="ctr" eaLnBrk="1" hangingPunct="1"/>
            <a:r>
              <a:rPr lang="en-US" sz="1600" b="1"/>
              <a:t>ABOVE ALL, BE RESPECTFUL AND BE RESPONSIBLE!!</a:t>
            </a:r>
          </a:p>
          <a:p>
            <a:pPr eaLnBrk="1" hangingPunct="1"/>
            <a:endParaRPr lang="en-US" sz="1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7696200" cy="68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000"/>
              <a:t>What to Expect:</a:t>
            </a:r>
            <a:r>
              <a:rPr lang="en-US"/>
              <a:t>  </a:t>
            </a:r>
            <a:r>
              <a:rPr lang="en-US" sz="4200" i="1"/>
              <a:t>Conduct</a:t>
            </a:r>
          </a:p>
        </p:txBody>
      </p:sp>
    </p:spTree>
  </p:cSld>
  <p:clrMapOvr>
    <a:masterClrMapping/>
  </p:clrMapOvr>
  <p:transition advTm="2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Placeholder 12"/>
          <p:cNvSpPr>
            <a:spLocks noGrp="1"/>
          </p:cNvSpPr>
          <p:nvPr>
            <p:ph type="body" sz="quarter" idx="17"/>
          </p:nvPr>
        </p:nvSpPr>
        <p:spPr bwMode="auto">
          <a:xfrm>
            <a:off x="2590800" y="1371600"/>
            <a:ext cx="6400800" cy="548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/>
              <a:t>I will: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2000"/>
              <a:t>Treat your student with all due respect and courtesy.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2000"/>
              <a:t>Be willing to help your student succeed in this course both during class and also outside of the class period.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2000"/>
              <a:t>Expect your child to live-up to their potential.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2000"/>
              <a:t>Be prepared to give my very best to each student.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2000"/>
              <a:t>Maintain discipline within the classroom </a:t>
            </a:r>
            <a:r>
              <a:rPr lang="en-US" sz="1800"/>
              <a:t>(in accordance with the CCA Handbook)</a:t>
            </a:r>
            <a:r>
              <a:rPr lang="en-US" sz="2000"/>
              <a:t> to ensure no student’s education unnecessarily suffers because of the poor conduct of another.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en-US" sz="2000"/>
              <a:t>Work as unto the Lord!</a:t>
            </a:r>
          </a:p>
          <a:p>
            <a:pPr eaLnBrk="1" hangingPunct="1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7696200" cy="68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000"/>
              <a:t>What to Expect:</a:t>
            </a:r>
            <a:r>
              <a:rPr lang="en-US"/>
              <a:t>  </a:t>
            </a:r>
            <a:r>
              <a:rPr lang="en-US" sz="4200" i="1"/>
              <a:t>From Me</a:t>
            </a:r>
          </a:p>
        </p:txBody>
      </p:sp>
    </p:spTree>
  </p:cSld>
  <p:clrMapOvr>
    <a:masterClrMapping/>
  </p:clrMapOvr>
  <p:transition advTm="2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12"/>
          <p:cNvSpPr>
            <a:spLocks noGrp="1"/>
          </p:cNvSpPr>
          <p:nvPr>
            <p:ph type="body" sz="quarter" idx="17"/>
          </p:nvPr>
        </p:nvSpPr>
        <p:spPr bwMode="auto">
          <a:xfrm>
            <a:off x="2590800" y="1371600"/>
            <a:ext cx="6400800" cy="548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/>
              <a:t>Make sure your student has: 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Textbook.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Laboratory Manuals 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Notepad of paper to keep class notes.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Folder to retain all returned documents.</a:t>
            </a:r>
          </a:p>
          <a:p>
            <a:pPr marL="1085850" lvl="1" indent="-342900"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Pen or pencil.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/>
              <a:t>Make sure that your student is completing their homework by regularly checking </a:t>
            </a:r>
            <a:r>
              <a:rPr lang="en-US" sz="2400" dirty="0" err="1"/>
              <a:t>RenWeb</a:t>
            </a:r>
            <a:r>
              <a:rPr lang="en-US" sz="2400" dirty="0"/>
              <a:t> grades.</a:t>
            </a:r>
          </a:p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/>
              <a:t>Remind your child that their best effort is required, and disruptive behavior is not acceptable in the classroom.</a:t>
            </a:r>
          </a:p>
          <a:p>
            <a:pPr marL="342900" indent="-342900" eaLnBrk="1" hangingPunct="1"/>
            <a:endParaRPr lang="en-US" sz="1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7696200" cy="68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000"/>
              <a:t>How You Can Help:</a:t>
            </a:r>
            <a:endParaRPr lang="en-US" sz="4200"/>
          </a:p>
        </p:txBody>
      </p:sp>
    </p:spTree>
  </p:cSld>
  <p:clrMapOvr>
    <a:masterClrMapping/>
  </p:clrMapOvr>
  <p:transition advTm="2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2438400" y="1371600"/>
            <a:ext cx="6553200" cy="5486400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Please email if there are issues in the home affecting your student’s performance or concentrate in class.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If you see a grade in </a:t>
            </a:r>
            <a:r>
              <a:rPr lang="en-US" sz="1800" dirty="0" err="1"/>
              <a:t>RenWeb</a:t>
            </a:r>
            <a:r>
              <a:rPr lang="en-US" sz="1800" dirty="0"/>
              <a:t> that causes you concern, please email me detailing your concerns.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I do my best to stay current entering grades in </a:t>
            </a:r>
            <a:r>
              <a:rPr lang="en-US" sz="1800" dirty="0" err="1"/>
              <a:t>RenWeb</a:t>
            </a:r>
            <a:r>
              <a:rPr lang="en-US" sz="1800" dirty="0"/>
              <a:t>.  If you don’t see an assignment you’ve been looking for, please email me.  I am happy to assist always.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/>
              <a:t>ABOVE ALL- if you have a concern, please email me.  I cannot know what is wrong if you do not kindly make me aware of your concern.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457200"/>
            <a:ext cx="7696200" cy="685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5000"/>
              <a:t>How I Can Help You:</a:t>
            </a:r>
            <a:endParaRPr lang="en-US" sz="4200"/>
          </a:p>
        </p:txBody>
      </p:sp>
    </p:spTree>
  </p:cSld>
  <p:clrMapOvr>
    <a:masterClrMapping/>
  </p:clrMapOvr>
  <p:transition advTm="2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2400" y="19987"/>
            <a:ext cx="60198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/>
              <a:t>I am here to help your student be their best and succeed….</a:t>
            </a:r>
          </a:p>
          <a:p>
            <a:pPr eaLnBrk="1" hangingPunct="1">
              <a:defRPr/>
            </a:pPr>
            <a:r>
              <a:rPr lang="en-US" sz="3600" dirty="0"/>
              <a:t>So, please let me know how I may serve your family!</a:t>
            </a:r>
          </a:p>
          <a:p>
            <a:pPr eaLnBrk="1" hangingPunct="1">
              <a:defRPr/>
            </a:pPr>
            <a:r>
              <a:rPr lang="en-US" sz="4000" dirty="0"/>
              <a:t>~ Frank Swanson</a:t>
            </a:r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endParaRPr lang="en-US" sz="3200" dirty="0"/>
          </a:p>
          <a:p>
            <a:pPr eaLnBrk="1" hangingPunct="1">
              <a:defRPr/>
            </a:pPr>
            <a:r>
              <a:rPr lang="en-US" dirty="0"/>
              <a:t>fswanson@ccajax.org</a:t>
            </a:r>
            <a:endParaRPr lang="en-US" sz="4000" dirty="0"/>
          </a:p>
          <a:p>
            <a:pPr eaLnBrk="1" hangingPunct="1">
              <a:defRPr/>
            </a:pPr>
            <a:endParaRPr lang="en-US" sz="4000" dirty="0"/>
          </a:p>
        </p:txBody>
      </p:sp>
    </p:spTree>
  </p:cSld>
  <p:clrMapOvr>
    <a:masterClrMapping/>
  </p:clrMapOvr>
  <p:transition advTm="25000"/>
</p:sld>
</file>

<file path=ppt/theme/theme1.xml><?xml version="1.0" encoding="utf-8"?>
<a:theme xmlns:a="http://schemas.openxmlformats.org/drawingml/2006/main" name="Inkd_PersCounselingPresDesign">
  <a:themeElements>
    <a:clrScheme name="lharris_counsel">
      <a:dk1>
        <a:srgbClr val="45A9DA"/>
      </a:dk1>
      <a:lt1>
        <a:srgbClr val="231F20"/>
      </a:lt1>
      <a:dk2>
        <a:srgbClr val="45A9DA"/>
      </a:dk2>
      <a:lt2>
        <a:srgbClr val="FFFFFF"/>
      </a:lt2>
      <a:accent1>
        <a:srgbClr val="C2151C"/>
      </a:accent1>
      <a:accent2>
        <a:srgbClr val="ED9F6A"/>
      </a:accent2>
      <a:accent3>
        <a:srgbClr val="531F23"/>
      </a:accent3>
      <a:accent4>
        <a:srgbClr val="CE2A56"/>
      </a:accent4>
      <a:accent5>
        <a:srgbClr val="45A9DA"/>
      </a:accent5>
      <a:accent6>
        <a:srgbClr val="C2151C"/>
      </a:accent6>
      <a:hlink>
        <a:srgbClr val="45A9DA"/>
      </a:hlink>
      <a:folHlink>
        <a:srgbClr val="231F2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273</TotalTime>
  <Words>651</Words>
  <Application>Microsoft Office PowerPoint</Application>
  <PresentationFormat>On-screen Show (4:3)</PresentationFormat>
  <Paragraphs>79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Times New Roman</vt:lpstr>
      <vt:lpstr>Wingdings</vt:lpstr>
      <vt:lpstr>Inkd_PersCounselingPresDesign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~Erica~</dc:creator>
  <cp:lastModifiedBy>Frank Swanson</cp:lastModifiedBy>
  <cp:revision>40</cp:revision>
  <cp:lastPrinted>2012-09-05T17:29:30Z</cp:lastPrinted>
  <dcterms:created xsi:type="dcterms:W3CDTF">2012-09-05T15:54:21Z</dcterms:created>
  <dcterms:modified xsi:type="dcterms:W3CDTF">2020-09-08T19:35:35Z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TC019291559991</vt:lpwstr>
  </property>
</Properties>
</file>